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gif" ContentType="image/gi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4.xml" ContentType="application/vnd.openxmlformats-officedocument.drawingml.chart+xml"/>
  <Override PartName="/ppt/notesSlides/notesSlide19.xml" ContentType="application/vnd.openxmlformats-officedocument.presentationml.notesSlide+xml"/>
  <Override PartName="/ppt/charts/chart5.xml" ContentType="application/vnd.openxmlformats-officedocument.drawingml.chart+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handoutMasterIdLst>
    <p:handoutMasterId r:id="rId36"/>
  </p:handoutMasterIdLst>
  <p:sldIdLst>
    <p:sldId id="333" r:id="rId2"/>
    <p:sldId id="340" r:id="rId3"/>
    <p:sldId id="341" r:id="rId4"/>
    <p:sldId id="342" r:id="rId5"/>
    <p:sldId id="343" r:id="rId6"/>
    <p:sldId id="344" r:id="rId7"/>
    <p:sldId id="345" r:id="rId8"/>
    <p:sldId id="292" r:id="rId9"/>
    <p:sldId id="293" r:id="rId10"/>
    <p:sldId id="294" r:id="rId11"/>
    <p:sldId id="295" r:id="rId12"/>
    <p:sldId id="296" r:id="rId13"/>
    <p:sldId id="297" r:id="rId14"/>
    <p:sldId id="335" r:id="rId15"/>
    <p:sldId id="299" r:id="rId16"/>
    <p:sldId id="300" r:id="rId17"/>
    <p:sldId id="301" r:id="rId18"/>
    <p:sldId id="302" r:id="rId19"/>
    <p:sldId id="308" r:id="rId20"/>
    <p:sldId id="309" r:id="rId21"/>
    <p:sldId id="303" r:id="rId22"/>
    <p:sldId id="304" r:id="rId23"/>
    <p:sldId id="334" r:id="rId24"/>
    <p:sldId id="311" r:id="rId25"/>
    <p:sldId id="323" r:id="rId26"/>
    <p:sldId id="324" r:id="rId27"/>
    <p:sldId id="325" r:id="rId28"/>
    <p:sldId id="326" r:id="rId29"/>
    <p:sldId id="338" r:id="rId30"/>
    <p:sldId id="337" r:id="rId31"/>
    <p:sldId id="346" r:id="rId32"/>
    <p:sldId id="339" r:id="rId33"/>
    <p:sldId id="322"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42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0" autoAdjust="0"/>
    <p:restoredTop sz="88225" autoAdjust="0"/>
  </p:normalViewPr>
  <p:slideViewPr>
    <p:cSldViewPr snapToObjects="1" showGuides="1">
      <p:cViewPr varScale="1">
        <p:scale>
          <a:sx n="148" d="100"/>
          <a:sy n="148" d="100"/>
        </p:scale>
        <p:origin x="-296" y="-112"/>
      </p:cViewPr>
      <p:guideLst>
        <p:guide orient="horz" pos="1619"/>
        <p:guide pos="2880"/>
      </p:guideLst>
    </p:cSldViewPr>
  </p:slideViewPr>
  <p:notesTextViewPr>
    <p:cViewPr>
      <p:scale>
        <a:sx n="100" d="100"/>
        <a:sy n="100" d="100"/>
      </p:scale>
      <p:origin x="0" y="0"/>
    </p:cViewPr>
  </p:notesTextViewPr>
  <p:sorterViewPr>
    <p:cViewPr>
      <p:scale>
        <a:sx n="262" d="100"/>
        <a:sy n="26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interSettings" Target="printerSettings/printerSettings1.bin"/><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Macintosh%20HD:Users:mkudija:Dropbox:03%20-%20Mod%203:01-BOTFL%20Guatemala:Working%20Folder:biological%20value%20chart.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Macintosh%20HD:Users:kacitt:Documents:Notre%20Dame%202013-2014:BOTFL:Post%20trip%20Deliverables:BOTFL%20application%20outline.doc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barChart>
        <c:barDir val="col"/>
        <c:grouping val="stacked"/>
        <c:varyColors val="0"/>
        <c:ser>
          <c:idx val="0"/>
          <c:order val="0"/>
          <c:tx>
            <c:strRef>
              <c:f>Sheet1!$B$1</c:f>
              <c:strCache>
                <c:ptCount val="1"/>
                <c:pt idx="0">
                  <c:v>Beneficiaries Impacted Per $100</c:v>
                </c:pt>
              </c:strCache>
            </c:strRef>
          </c:tx>
          <c:spPr>
            <a:solidFill>
              <a:schemeClr val="accent4"/>
            </a:solidFill>
            <a:ln w="25400" cap="flat" cmpd="sng" algn="ctr">
              <a:solidFill>
                <a:schemeClr val="accent4">
                  <a:shade val="50000"/>
                </a:schemeClr>
              </a:solidFill>
              <a:prstDash val="solid"/>
            </a:ln>
            <a:effectLst/>
          </c:spPr>
          <c:invertIfNegative val="0"/>
          <c:dLbls>
            <c:dLbl>
              <c:idx val="0"/>
              <c:layout>
                <c:manualLayout>
                  <c:x val="0.00208333333333333"/>
                  <c:y val="-0.06875"/>
                </c:manualLayout>
              </c:layout>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0416666666666667"/>
                  <c:y val="-0.0745341614906833"/>
                </c:manualLayout>
              </c:layout>
              <c:showLegendKey val="0"/>
              <c:showVal val="1"/>
              <c:showCatName val="0"/>
              <c:showSerName val="0"/>
              <c:showPercent val="0"/>
              <c:showBubbleSize val="0"/>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Newmont</c:v>
                </c:pt>
                <c:pt idx="1">
                  <c:v>CRS</c:v>
                </c:pt>
              </c:strCache>
            </c:strRef>
          </c:cat>
          <c:val>
            <c:numRef>
              <c:f>Sheet1!$B$2:$B$3</c:f>
              <c:numCache>
                <c:formatCode>General</c:formatCode>
                <c:ptCount val="2"/>
                <c:pt idx="0">
                  <c:v>7.0</c:v>
                </c:pt>
                <c:pt idx="1">
                  <c:v>750.0</c:v>
                </c:pt>
              </c:numCache>
            </c:numRef>
          </c:val>
        </c:ser>
        <c:dLbls>
          <c:showLegendKey val="0"/>
          <c:showVal val="0"/>
          <c:showCatName val="0"/>
          <c:showSerName val="0"/>
          <c:showPercent val="0"/>
          <c:showBubbleSize val="0"/>
        </c:dLbls>
        <c:gapWidth val="150"/>
        <c:overlap val="100"/>
        <c:axId val="-2128975016"/>
        <c:axId val="-2128972040"/>
      </c:barChart>
      <c:catAx>
        <c:axId val="-2128975016"/>
        <c:scaling>
          <c:orientation val="minMax"/>
        </c:scaling>
        <c:delete val="0"/>
        <c:axPos val="b"/>
        <c:numFmt formatCode="General" sourceLinked="0"/>
        <c:majorTickMark val="out"/>
        <c:minorTickMark val="none"/>
        <c:tickLblPos val="nextTo"/>
        <c:crossAx val="-2128972040"/>
        <c:crosses val="autoZero"/>
        <c:auto val="1"/>
        <c:lblAlgn val="ctr"/>
        <c:lblOffset val="100"/>
        <c:noMultiLvlLbl val="0"/>
      </c:catAx>
      <c:valAx>
        <c:axId val="-2128972040"/>
        <c:scaling>
          <c:orientation val="minMax"/>
        </c:scaling>
        <c:delete val="0"/>
        <c:axPos val="l"/>
        <c:majorGridlines/>
        <c:numFmt formatCode="General" sourceLinked="1"/>
        <c:majorTickMark val="out"/>
        <c:minorTickMark val="none"/>
        <c:tickLblPos val="nextTo"/>
        <c:crossAx val="-2128975016"/>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41157141008813"/>
          <c:y val="0.0698129312727423"/>
          <c:w val="0.858842858991187"/>
          <c:h val="0.851272803343447"/>
        </c:manualLayout>
      </c:layout>
      <c:lineChart>
        <c:grouping val="standard"/>
        <c:varyColors val="0"/>
        <c:ser>
          <c:idx val="0"/>
          <c:order val="0"/>
          <c:marker>
            <c:symbol val="none"/>
          </c:marker>
          <c:cat>
            <c:numRef>
              <c:f>Sheet1!$A$2:$A$6</c:f>
              <c:numCache>
                <c:formatCode>General</c:formatCode>
                <c:ptCount val="5"/>
                <c:pt idx="0">
                  <c:v>1992.0</c:v>
                </c:pt>
                <c:pt idx="1">
                  <c:v>1996.0</c:v>
                </c:pt>
                <c:pt idx="2">
                  <c:v>2000.0</c:v>
                </c:pt>
                <c:pt idx="3">
                  <c:v>2005.0</c:v>
                </c:pt>
                <c:pt idx="4">
                  <c:v>2010.0</c:v>
                </c:pt>
              </c:numCache>
            </c:numRef>
          </c:cat>
          <c:val>
            <c:numRef>
              <c:f>Sheet1!$B$2:$B$6</c:f>
              <c:numCache>
                <c:formatCode>General</c:formatCode>
                <c:ptCount val="5"/>
                <c:pt idx="0">
                  <c:v>0.57</c:v>
                </c:pt>
                <c:pt idx="1">
                  <c:v>0.45</c:v>
                </c:pt>
                <c:pt idx="2">
                  <c:v>0.48</c:v>
                </c:pt>
                <c:pt idx="3">
                  <c:v>0.52</c:v>
                </c:pt>
                <c:pt idx="4">
                  <c:v>0.44</c:v>
                </c:pt>
              </c:numCache>
            </c:numRef>
          </c:val>
          <c:smooth val="0"/>
        </c:ser>
        <c:dLbls>
          <c:showLegendKey val="0"/>
          <c:showVal val="0"/>
          <c:showCatName val="0"/>
          <c:showSerName val="0"/>
          <c:showPercent val="0"/>
          <c:showBubbleSize val="0"/>
        </c:dLbls>
        <c:marker val="1"/>
        <c:smooth val="0"/>
        <c:axId val="-2129383320"/>
        <c:axId val="-2129380296"/>
      </c:lineChart>
      <c:catAx>
        <c:axId val="-2129383320"/>
        <c:scaling>
          <c:orientation val="minMax"/>
        </c:scaling>
        <c:delete val="0"/>
        <c:axPos val="b"/>
        <c:numFmt formatCode="General" sourceLinked="1"/>
        <c:majorTickMark val="none"/>
        <c:minorTickMark val="none"/>
        <c:tickLblPos val="nextTo"/>
        <c:crossAx val="-2129380296"/>
        <c:crosses val="autoZero"/>
        <c:auto val="1"/>
        <c:lblAlgn val="ctr"/>
        <c:lblOffset val="100"/>
        <c:noMultiLvlLbl val="0"/>
      </c:catAx>
      <c:valAx>
        <c:axId val="-2129380296"/>
        <c:scaling>
          <c:orientation val="minMax"/>
          <c:max val="1.0"/>
        </c:scaling>
        <c:delete val="0"/>
        <c:axPos val="l"/>
        <c:majorGridlines>
          <c:spPr>
            <a:ln w="3175" cmpd="sng">
              <a:prstDash val="sysDot"/>
            </a:ln>
          </c:spPr>
        </c:majorGridlines>
        <c:numFmt formatCode="0%" sourceLinked="0"/>
        <c:majorTickMark val="none"/>
        <c:minorTickMark val="none"/>
        <c:tickLblPos val="nextTo"/>
        <c:crossAx val="-2129383320"/>
        <c:crosses val="autoZero"/>
        <c:crossBetween val="between"/>
      </c:valAx>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plotArea>
      <c:layout>
        <c:manualLayout>
          <c:layoutTarget val="inner"/>
          <c:xMode val="edge"/>
          <c:yMode val="edge"/>
          <c:x val="0.141157141008813"/>
          <c:y val="0.0698129312727423"/>
          <c:w val="0.858842858991187"/>
          <c:h val="0.851272803343447"/>
        </c:manualLayout>
      </c:layout>
      <c:lineChart>
        <c:grouping val="standard"/>
        <c:varyColors val="0"/>
        <c:ser>
          <c:idx val="0"/>
          <c:order val="0"/>
          <c:marker>
            <c:symbol val="none"/>
          </c:marker>
          <c:cat>
            <c:numRef>
              <c:f>Sheet1!$A$2:$A$6</c:f>
              <c:numCache>
                <c:formatCode>General</c:formatCode>
                <c:ptCount val="5"/>
                <c:pt idx="0">
                  <c:v>1992.0</c:v>
                </c:pt>
                <c:pt idx="1">
                  <c:v>1996.0</c:v>
                </c:pt>
                <c:pt idx="2">
                  <c:v>2000.0</c:v>
                </c:pt>
                <c:pt idx="3">
                  <c:v>2005.0</c:v>
                </c:pt>
                <c:pt idx="4">
                  <c:v>2010.0</c:v>
                </c:pt>
              </c:numCache>
            </c:numRef>
          </c:cat>
          <c:val>
            <c:numRef>
              <c:f>Sheet1!$B$2:$B$6</c:f>
              <c:numCache>
                <c:formatCode>General</c:formatCode>
                <c:ptCount val="5"/>
                <c:pt idx="0">
                  <c:v>0.57</c:v>
                </c:pt>
                <c:pt idx="1">
                  <c:v>0.45</c:v>
                </c:pt>
                <c:pt idx="2">
                  <c:v>0.48</c:v>
                </c:pt>
                <c:pt idx="3">
                  <c:v>0.52</c:v>
                </c:pt>
                <c:pt idx="4">
                  <c:v>0.44</c:v>
                </c:pt>
              </c:numCache>
            </c:numRef>
          </c:val>
          <c:smooth val="0"/>
        </c:ser>
        <c:dLbls>
          <c:showLegendKey val="0"/>
          <c:showVal val="0"/>
          <c:showCatName val="0"/>
          <c:showSerName val="0"/>
          <c:showPercent val="0"/>
          <c:showBubbleSize val="0"/>
        </c:dLbls>
        <c:marker val="1"/>
        <c:smooth val="0"/>
        <c:axId val="2089700472"/>
        <c:axId val="2089703464"/>
      </c:lineChart>
      <c:catAx>
        <c:axId val="2089700472"/>
        <c:scaling>
          <c:orientation val="minMax"/>
        </c:scaling>
        <c:delete val="0"/>
        <c:axPos val="b"/>
        <c:numFmt formatCode="General" sourceLinked="1"/>
        <c:majorTickMark val="none"/>
        <c:minorTickMark val="none"/>
        <c:tickLblPos val="nextTo"/>
        <c:crossAx val="2089703464"/>
        <c:crosses val="autoZero"/>
        <c:auto val="1"/>
        <c:lblAlgn val="ctr"/>
        <c:lblOffset val="100"/>
        <c:noMultiLvlLbl val="0"/>
      </c:catAx>
      <c:valAx>
        <c:axId val="2089703464"/>
        <c:scaling>
          <c:orientation val="minMax"/>
          <c:max val="1.0"/>
        </c:scaling>
        <c:delete val="0"/>
        <c:axPos val="l"/>
        <c:majorGridlines>
          <c:spPr>
            <a:ln w="3175" cmpd="sng">
              <a:prstDash val="sysDot"/>
            </a:ln>
          </c:spPr>
        </c:majorGridlines>
        <c:numFmt formatCode="0%" sourceLinked="0"/>
        <c:majorTickMark val="none"/>
        <c:minorTickMark val="none"/>
        <c:tickLblPos val="nextTo"/>
        <c:crossAx val="2089700472"/>
        <c:crosses val="autoZero"/>
        <c:crossBetween val="between"/>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a:pPr>
            <a:r>
              <a:rPr lang="en-US" sz="1600" dirty="0"/>
              <a:t>Normalized Nutritional Information</a:t>
            </a:r>
          </a:p>
        </c:rich>
      </c:tx>
      <c:layout/>
      <c:overlay val="0"/>
    </c:title>
    <c:autoTitleDeleted val="0"/>
    <c:view3D>
      <c:rotX val="15"/>
      <c:rotY val="20"/>
      <c:rAngAx val="1"/>
    </c:view3D>
    <c:floor>
      <c:thickness val="0"/>
    </c:floor>
    <c:sideWall>
      <c:thickness val="0"/>
    </c:sideWall>
    <c:backWall>
      <c:thickness val="0"/>
    </c:backWall>
    <c:plotArea>
      <c:layout/>
      <c:bar3DChart>
        <c:barDir val="col"/>
        <c:grouping val="clustered"/>
        <c:varyColors val="0"/>
        <c:ser>
          <c:idx val="0"/>
          <c:order val="0"/>
          <c:tx>
            <c:strRef>
              <c:f>Sheet1!$C$2</c:f>
              <c:strCache>
                <c:ptCount val="1"/>
                <c:pt idx="0">
                  <c:v>Biological Value</c:v>
                </c:pt>
              </c:strCache>
            </c:strRef>
          </c:tx>
          <c:spPr>
            <a:solidFill>
              <a:srgbClr val="008000"/>
            </a:solidFill>
          </c:spPr>
          <c:invertIfNegative val="0"/>
          <c:cat>
            <c:strRef>
              <c:f>Sheet1!$B$4:$B$9</c:f>
              <c:strCache>
                <c:ptCount val="6"/>
                <c:pt idx="0">
                  <c:v>Egg</c:v>
                </c:pt>
                <c:pt idx="1">
                  <c:v>Amaranth</c:v>
                </c:pt>
                <c:pt idx="2">
                  <c:v>Milk</c:v>
                </c:pt>
                <c:pt idx="3">
                  <c:v>Beef </c:v>
                </c:pt>
                <c:pt idx="4">
                  <c:v>Wheat</c:v>
                </c:pt>
                <c:pt idx="5">
                  <c:v>Corn</c:v>
                </c:pt>
              </c:strCache>
            </c:strRef>
          </c:cat>
          <c:val>
            <c:numRef>
              <c:f>Sheet1!$C$4:$C$9</c:f>
              <c:numCache>
                <c:formatCode>General</c:formatCode>
                <c:ptCount val="6"/>
                <c:pt idx="0">
                  <c:v>1.0</c:v>
                </c:pt>
                <c:pt idx="1">
                  <c:v>0.9</c:v>
                </c:pt>
                <c:pt idx="2">
                  <c:v>0.84</c:v>
                </c:pt>
                <c:pt idx="3">
                  <c:v>0.74</c:v>
                </c:pt>
                <c:pt idx="4">
                  <c:v>0.64</c:v>
                </c:pt>
                <c:pt idx="5">
                  <c:v>0.6</c:v>
                </c:pt>
              </c:numCache>
            </c:numRef>
          </c:val>
        </c:ser>
        <c:ser>
          <c:idx val="1"/>
          <c:order val="1"/>
          <c:tx>
            <c:strRef>
              <c:f>Sheet1!$F$2</c:f>
              <c:strCache>
                <c:ptCount val="1"/>
                <c:pt idx="0">
                  <c:v>Protein Content</c:v>
                </c:pt>
              </c:strCache>
            </c:strRef>
          </c:tx>
          <c:spPr>
            <a:solidFill>
              <a:schemeClr val="tx2">
                <a:lumMod val="60000"/>
                <a:lumOff val="40000"/>
              </a:schemeClr>
            </a:solidFill>
          </c:spPr>
          <c:invertIfNegative val="0"/>
          <c:cat>
            <c:strRef>
              <c:f>Sheet1!$B$4:$B$9</c:f>
              <c:strCache>
                <c:ptCount val="6"/>
                <c:pt idx="0">
                  <c:v>Egg</c:v>
                </c:pt>
                <c:pt idx="1">
                  <c:v>Amaranth</c:v>
                </c:pt>
                <c:pt idx="2">
                  <c:v>Milk</c:v>
                </c:pt>
                <c:pt idx="3">
                  <c:v>Beef </c:v>
                </c:pt>
                <c:pt idx="4">
                  <c:v>Wheat</c:v>
                </c:pt>
                <c:pt idx="5">
                  <c:v>Corn</c:v>
                </c:pt>
              </c:strCache>
            </c:strRef>
          </c:cat>
          <c:val>
            <c:numRef>
              <c:f>Sheet1!$F$4:$F$9</c:f>
              <c:numCache>
                <c:formatCode>0</c:formatCode>
                <c:ptCount val="6"/>
                <c:pt idx="0">
                  <c:v>0.513281569268492</c:v>
                </c:pt>
                <c:pt idx="1">
                  <c:v>0.592562321209644</c:v>
                </c:pt>
                <c:pt idx="2">
                  <c:v>0.160924553910784</c:v>
                </c:pt>
                <c:pt idx="3">
                  <c:v>1.0</c:v>
                </c:pt>
                <c:pt idx="4">
                  <c:v>0.437270126685738</c:v>
                </c:pt>
                <c:pt idx="5">
                  <c:v>0.38414384961177</c:v>
                </c:pt>
              </c:numCache>
            </c:numRef>
          </c:val>
        </c:ser>
        <c:dLbls>
          <c:showLegendKey val="0"/>
          <c:showVal val="0"/>
          <c:showCatName val="0"/>
          <c:showSerName val="0"/>
          <c:showPercent val="0"/>
          <c:showBubbleSize val="0"/>
        </c:dLbls>
        <c:gapWidth val="150"/>
        <c:shape val="box"/>
        <c:axId val="-2122975832"/>
        <c:axId val="-2123004456"/>
        <c:axId val="0"/>
      </c:bar3DChart>
      <c:catAx>
        <c:axId val="-2122975832"/>
        <c:scaling>
          <c:orientation val="minMax"/>
        </c:scaling>
        <c:delete val="0"/>
        <c:axPos val="b"/>
        <c:majorTickMark val="out"/>
        <c:minorTickMark val="none"/>
        <c:tickLblPos val="nextTo"/>
        <c:crossAx val="-2123004456"/>
        <c:crosses val="autoZero"/>
        <c:auto val="1"/>
        <c:lblAlgn val="ctr"/>
        <c:lblOffset val="100"/>
        <c:noMultiLvlLbl val="0"/>
      </c:catAx>
      <c:valAx>
        <c:axId val="-2123004456"/>
        <c:scaling>
          <c:orientation val="minMax"/>
        </c:scaling>
        <c:delete val="1"/>
        <c:axPos val="l"/>
        <c:majorGridlines/>
        <c:numFmt formatCode="General" sourceLinked="1"/>
        <c:majorTickMark val="out"/>
        <c:minorTickMark val="none"/>
        <c:tickLblPos val="nextTo"/>
        <c:crossAx val="-2122975832"/>
        <c:crosses val="autoZero"/>
        <c:crossBetween val="between"/>
      </c:valAx>
    </c:plotArea>
    <c:legend>
      <c:legendPos val="b"/>
      <c:layout/>
      <c:overlay val="0"/>
      <c:txPr>
        <a:bodyPr/>
        <a:lstStyle/>
        <a:p>
          <a:pPr>
            <a:defRPr sz="1200"/>
          </a:pPr>
          <a:endParaRPr lang="en-US"/>
        </a:p>
      </c:txPr>
    </c:legend>
    <c:plotVisOnly val="1"/>
    <c:dispBlanksAs val="gap"/>
    <c:showDLblsOverMax val="0"/>
  </c:chart>
  <c:txPr>
    <a:bodyPr/>
    <a:lstStyle/>
    <a:p>
      <a:pPr>
        <a:defRPr>
          <a:latin typeface="Helvetica"/>
          <a:cs typeface="Helvetica"/>
        </a:defRPr>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lgn="ctr">
              <a:defRPr/>
            </a:pPr>
            <a:r>
              <a:rPr lang="en-US" dirty="0" smtClean="0"/>
              <a:t>        Estimated </a:t>
            </a:r>
            <a:r>
              <a:rPr lang="en-US" dirty="0"/>
              <a:t>Profit</a:t>
            </a:r>
          </a:p>
          <a:p>
            <a:pPr algn="ctr">
              <a:defRPr/>
            </a:pPr>
            <a:r>
              <a:rPr lang="en-US" sz="900" b="0" i="1" dirty="0" smtClean="0"/>
              <a:t>               (GTQ)(Harvest)</a:t>
            </a:r>
            <a:r>
              <a:rPr lang="en-US" sz="900" b="0" i="1" baseline="30000" dirty="0" smtClean="0"/>
              <a:t>-1</a:t>
            </a:r>
            <a:r>
              <a:rPr lang="en-US" sz="900" b="0" i="1" baseline="0" dirty="0" smtClean="0"/>
              <a:t>(</a:t>
            </a:r>
            <a:r>
              <a:rPr lang="en-US" sz="900" b="0" i="1" baseline="0" dirty="0" err="1" smtClean="0"/>
              <a:t>Cuerda</a:t>
            </a:r>
            <a:r>
              <a:rPr lang="en-US" sz="900" b="0" i="1" baseline="0" dirty="0" smtClean="0"/>
              <a:t>)</a:t>
            </a:r>
            <a:r>
              <a:rPr lang="en-US" sz="900" b="0" i="1" baseline="30000" dirty="0" smtClean="0"/>
              <a:t>-1</a:t>
            </a:r>
            <a:endParaRPr lang="en-US" sz="900" b="0" i="1" dirty="0"/>
          </a:p>
        </c:rich>
      </c:tx>
      <c:layout/>
      <c:overlay val="0"/>
    </c:title>
    <c:autoTitleDeleted val="0"/>
    <c:plotArea>
      <c:layout/>
      <c:barChart>
        <c:barDir val="col"/>
        <c:grouping val="clustered"/>
        <c:varyColors val="0"/>
        <c:ser>
          <c:idx val="0"/>
          <c:order val="0"/>
          <c:tx>
            <c:strRef>
              <c:f>'Sheet1 (2)'!$A$2</c:f>
              <c:strCache>
                <c:ptCount val="1"/>
                <c:pt idx="0">
                  <c:v>Estimated Profit </c:v>
                </c:pt>
              </c:strCache>
            </c:strRef>
          </c:tx>
          <c:spPr>
            <a:solidFill>
              <a:schemeClr val="accent5"/>
            </a:solidFill>
            <a:ln>
              <a:solidFill>
                <a:schemeClr val="accent1">
                  <a:lumMod val="50000"/>
                </a:schemeClr>
              </a:solidFill>
            </a:ln>
          </c:spPr>
          <c:invertIfNegative val="0"/>
          <c:cat>
            <c:strRef>
              <c:f>'Sheet1 (2)'!$B$1:$C$1</c:f>
              <c:strCache>
                <c:ptCount val="2"/>
                <c:pt idx="0">
                  <c:v>Amaranth</c:v>
                </c:pt>
                <c:pt idx="1">
                  <c:v>Corn</c:v>
                </c:pt>
              </c:strCache>
            </c:strRef>
          </c:cat>
          <c:val>
            <c:numRef>
              <c:f>'Sheet1 (2)'!$B$2:$C$2</c:f>
              <c:numCache>
                <c:formatCode>General</c:formatCode>
                <c:ptCount val="2"/>
                <c:pt idx="0">
                  <c:v>600.0</c:v>
                </c:pt>
                <c:pt idx="1">
                  <c:v>180.0</c:v>
                </c:pt>
              </c:numCache>
            </c:numRef>
          </c:val>
        </c:ser>
        <c:dLbls>
          <c:showLegendKey val="0"/>
          <c:showVal val="0"/>
          <c:showCatName val="0"/>
          <c:showSerName val="0"/>
          <c:showPercent val="0"/>
          <c:showBubbleSize val="0"/>
        </c:dLbls>
        <c:gapWidth val="150"/>
        <c:axId val="-2126587720"/>
        <c:axId val="-2126584664"/>
      </c:barChart>
      <c:catAx>
        <c:axId val="-2126587720"/>
        <c:scaling>
          <c:orientation val="minMax"/>
        </c:scaling>
        <c:delete val="0"/>
        <c:axPos val="b"/>
        <c:majorTickMark val="out"/>
        <c:minorTickMark val="none"/>
        <c:tickLblPos val="nextTo"/>
        <c:crossAx val="-2126584664"/>
        <c:crosses val="autoZero"/>
        <c:auto val="1"/>
        <c:lblAlgn val="ctr"/>
        <c:lblOffset val="100"/>
        <c:noMultiLvlLbl val="0"/>
      </c:catAx>
      <c:valAx>
        <c:axId val="-2126584664"/>
        <c:scaling>
          <c:orientation val="minMax"/>
        </c:scaling>
        <c:delete val="0"/>
        <c:axPos val="l"/>
        <c:majorGridlines/>
        <c:title>
          <c:tx>
            <c:rich>
              <a:bodyPr/>
              <a:lstStyle/>
              <a:p>
                <a:pPr>
                  <a:defRPr/>
                </a:pPr>
                <a:r>
                  <a:rPr lang="en-US"/>
                  <a:t>GTQ</a:t>
                </a:r>
              </a:p>
            </c:rich>
          </c:tx>
          <c:layout/>
          <c:overlay val="0"/>
        </c:title>
        <c:numFmt formatCode="General" sourceLinked="1"/>
        <c:majorTickMark val="out"/>
        <c:minorTickMark val="none"/>
        <c:tickLblPos val="nextTo"/>
        <c:crossAx val="-2126587720"/>
        <c:crosses val="autoZero"/>
        <c:crossBetween val="between"/>
      </c:valAx>
    </c:plotArea>
    <c:plotVisOnly val="1"/>
    <c:dispBlanksAs val="gap"/>
    <c:showDLblsOverMax val="0"/>
  </c:chart>
  <c:txPr>
    <a:bodyPr/>
    <a:lstStyle/>
    <a:p>
      <a:pPr>
        <a:defRPr>
          <a:latin typeface="Helvetica"/>
          <a:cs typeface="Helvetica"/>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C548A40-04ED-5C4E-8773-1AB82CC523E7}" type="datetimeFigureOut">
              <a:rPr lang="en-US" smtClean="0"/>
              <a:pPr/>
              <a:t>4/15/14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B53C9E1-6AFB-4D4B-9556-52BBC3F601AE}" type="slidenum">
              <a:rPr lang="en-US" smtClean="0"/>
              <a:pPr/>
              <a:t>‹#›</a:t>
            </a:fld>
            <a:endParaRPr lang="en-US"/>
          </a:p>
        </p:txBody>
      </p:sp>
    </p:spTree>
    <p:extLst>
      <p:ext uri="{BB962C8B-B14F-4D97-AF65-F5344CB8AC3E}">
        <p14:creationId xmlns:p14="http://schemas.microsoft.com/office/powerpoint/2010/main" val="24049747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131A7F-788A-1645-9981-1C76BF72D1F0}" type="datetimeFigureOut">
              <a:rPr lang="en-US" smtClean="0"/>
              <a:pPr/>
              <a:t>4/15/14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C9F1A40-BF82-CF47-B2B0-13CF7B41544E}" type="slidenum">
              <a:rPr lang="en-US" smtClean="0"/>
              <a:pPr/>
              <a:t>‹#›</a:t>
            </a:fld>
            <a:endParaRPr lang="en-US"/>
          </a:p>
        </p:txBody>
      </p:sp>
    </p:spTree>
    <p:extLst>
      <p:ext uri="{BB962C8B-B14F-4D97-AF65-F5344CB8AC3E}">
        <p14:creationId xmlns:p14="http://schemas.microsoft.com/office/powerpoint/2010/main" val="167897738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C9F1A40-BF82-CF47-B2B0-13CF7B41544E}" type="slidenum">
              <a:rPr lang="en-US" smtClean="0"/>
              <a:pPr/>
              <a:t>3</a:t>
            </a:fld>
            <a:endParaRPr lang="en-US"/>
          </a:p>
        </p:txBody>
      </p:sp>
    </p:spTree>
    <p:extLst>
      <p:ext uri="{BB962C8B-B14F-4D97-AF65-F5344CB8AC3E}">
        <p14:creationId xmlns:p14="http://schemas.microsoft.com/office/powerpoint/2010/main" val="2467576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Show w/ quick </a:t>
            </a:r>
            <a:r>
              <a:rPr lang="en-US" dirty="0" err="1" smtClean="0"/>
              <a:t>dataor</a:t>
            </a:r>
            <a:r>
              <a:rPr lang="en-US" baseline="0" dirty="0" smtClean="0"/>
              <a:t> quick stories that it’s not the other three but it’s knowledge</a:t>
            </a:r>
          </a:p>
          <a:p>
            <a:r>
              <a:rPr lang="en-US" baseline="0" dirty="0" smtClean="0"/>
              <a:t>-check whether Rwanda is net importer or net exporter to support 4</a:t>
            </a:r>
            <a:r>
              <a:rPr lang="en-US" baseline="30000" dirty="0" smtClean="0"/>
              <a:t>th</a:t>
            </a:r>
            <a:r>
              <a:rPr lang="en-US" baseline="0" dirty="0" smtClean="0"/>
              <a:t> point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 so black and white- we saw</a:t>
            </a:r>
            <a:r>
              <a:rPr lang="en-US" baseline="0" dirty="0" smtClean="0"/>
              <a:t> more of a gap where CRS can invest in these areas</a:t>
            </a:r>
            <a:endParaRPr lang="en-US" dirty="0" smtClean="0"/>
          </a:p>
          <a:p>
            <a:endParaRPr lang="en-US" dirty="0"/>
          </a:p>
        </p:txBody>
      </p:sp>
      <p:sp>
        <p:nvSpPr>
          <p:cNvPr id="4" name="Slide Number Placeholder 3"/>
          <p:cNvSpPr>
            <a:spLocks noGrp="1"/>
          </p:cNvSpPr>
          <p:nvPr>
            <p:ph type="sldNum" sz="quarter" idx="10"/>
          </p:nvPr>
        </p:nvSpPr>
        <p:spPr/>
        <p:txBody>
          <a:bodyPr/>
          <a:lstStyle/>
          <a:p>
            <a:fld id="{4C9F1A40-BF82-CF47-B2B0-13CF7B41544E}" type="slidenum">
              <a:rPr lang="en-US" smtClean="0"/>
              <a:pPr/>
              <a:t>16</a:t>
            </a:fld>
            <a:endParaRPr lang="en-US"/>
          </a:p>
        </p:txBody>
      </p:sp>
    </p:spTree>
    <p:extLst>
      <p:ext uri="{BB962C8B-B14F-4D97-AF65-F5344CB8AC3E}">
        <p14:creationId xmlns:p14="http://schemas.microsoft.com/office/powerpoint/2010/main" val="2519192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More solution based than problem based- frame</a:t>
            </a:r>
            <a:r>
              <a:rPr lang="en-US" baseline="0" dirty="0" smtClean="0"/>
              <a:t> stories to show that there is a problem, don’t identify the solution yet</a:t>
            </a:r>
          </a:p>
          <a:p>
            <a:r>
              <a:rPr lang="en-US" baseline="0" dirty="0" smtClean="0"/>
              <a:t>-More data to illustrate this point</a:t>
            </a:r>
          </a:p>
          <a:p>
            <a:r>
              <a:rPr lang="en-US" baseline="0" dirty="0" smtClean="0"/>
              <a:t>-observations around the game of broken telephone</a:t>
            </a:r>
            <a:endParaRPr lang="en-US" dirty="0"/>
          </a:p>
        </p:txBody>
      </p:sp>
      <p:sp>
        <p:nvSpPr>
          <p:cNvPr id="4" name="Slide Number Placeholder 3"/>
          <p:cNvSpPr>
            <a:spLocks noGrp="1"/>
          </p:cNvSpPr>
          <p:nvPr>
            <p:ph type="sldNum" sz="quarter" idx="10"/>
          </p:nvPr>
        </p:nvSpPr>
        <p:spPr/>
        <p:txBody>
          <a:bodyPr/>
          <a:lstStyle/>
          <a:p>
            <a:fld id="{4C9F1A40-BF82-CF47-B2B0-13CF7B41544E}" type="slidenum">
              <a:rPr lang="en-US" smtClean="0"/>
              <a:pPr/>
              <a:t>17</a:t>
            </a:fld>
            <a:endParaRPr lang="en-US"/>
          </a:p>
        </p:txBody>
      </p:sp>
    </p:spTree>
    <p:extLst>
      <p:ext uri="{BB962C8B-B14F-4D97-AF65-F5344CB8AC3E}">
        <p14:creationId xmlns:p14="http://schemas.microsoft.com/office/powerpoint/2010/main" val="4117736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Is it that they ask for some things but get others……..and </a:t>
            </a:r>
            <a:r>
              <a:rPr lang="en-US" dirty="0" err="1" smtClean="0"/>
              <a:t>bc</a:t>
            </a:r>
            <a:r>
              <a:rPr lang="en-US" dirty="0" smtClean="0"/>
              <a:t> </a:t>
            </a:r>
            <a:r>
              <a:rPr lang="en-US" dirty="0" err="1" smtClean="0"/>
              <a:t>crs</a:t>
            </a:r>
            <a:r>
              <a:rPr lang="en-US" dirty="0" smtClean="0"/>
              <a:t> is train the train the train…..they aren’t responsive</a:t>
            </a:r>
          </a:p>
          <a:p>
            <a:endParaRPr lang="en-US" dirty="0" smtClean="0"/>
          </a:p>
          <a:p>
            <a:r>
              <a:rPr lang="en-US" dirty="0" smtClean="0"/>
              <a:t>At this point you don’t need conclusions…only data………..materials is an answer not an observation.</a:t>
            </a:r>
          </a:p>
          <a:p>
            <a:r>
              <a:rPr lang="en-US" dirty="0" smtClean="0"/>
              <a:t>I want more planting but they’re teaching</a:t>
            </a:r>
            <a:r>
              <a:rPr lang="en-US" baseline="0" dirty="0" smtClean="0"/>
              <a:t> BF</a:t>
            </a:r>
          </a:p>
          <a:p>
            <a:r>
              <a:rPr lang="en-US" baseline="0" dirty="0" smtClean="0"/>
              <a:t>Want more or different things</a:t>
            </a:r>
          </a:p>
          <a:p>
            <a:endParaRPr lang="en-US" dirty="0"/>
          </a:p>
        </p:txBody>
      </p:sp>
      <p:sp>
        <p:nvSpPr>
          <p:cNvPr id="4" name="Slide Number Placeholder 3"/>
          <p:cNvSpPr>
            <a:spLocks noGrp="1"/>
          </p:cNvSpPr>
          <p:nvPr>
            <p:ph type="sldNum" sz="quarter" idx="10"/>
          </p:nvPr>
        </p:nvSpPr>
        <p:spPr/>
        <p:txBody>
          <a:bodyPr/>
          <a:lstStyle/>
          <a:p>
            <a:fld id="{CE068D86-CF78-4F4E-BAF6-7FB9319EEAE6}" type="slidenum">
              <a:rPr lang="en-US" smtClean="0"/>
              <a:pPr/>
              <a:t>18</a:t>
            </a:fld>
            <a:endParaRPr lang="en-US"/>
          </a:p>
        </p:txBody>
      </p:sp>
    </p:spTree>
    <p:extLst>
      <p:ext uri="{BB962C8B-B14F-4D97-AF65-F5344CB8AC3E}">
        <p14:creationId xmlns:p14="http://schemas.microsoft.com/office/powerpoint/2010/main" val="792614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Attacking</a:t>
            </a:r>
            <a:r>
              <a:rPr lang="en-US" baseline="0" dirty="0" smtClean="0"/>
              <a:t> the Knowledge Problem!</a:t>
            </a:r>
            <a:endParaRPr lang="en-US" dirty="0"/>
          </a:p>
        </p:txBody>
      </p:sp>
      <p:sp>
        <p:nvSpPr>
          <p:cNvPr id="4" name="Slide Number Placeholder 3"/>
          <p:cNvSpPr>
            <a:spLocks noGrp="1"/>
          </p:cNvSpPr>
          <p:nvPr>
            <p:ph type="sldNum" sz="quarter" idx="10"/>
          </p:nvPr>
        </p:nvSpPr>
        <p:spPr/>
        <p:txBody>
          <a:bodyPr/>
          <a:lstStyle/>
          <a:p>
            <a:fld id="{4C9F1A40-BF82-CF47-B2B0-13CF7B41544E}" type="slidenum">
              <a:rPr lang="en-US" smtClean="0"/>
              <a:pPr/>
              <a:t>19</a:t>
            </a:fld>
            <a:endParaRPr lang="en-US"/>
          </a:p>
        </p:txBody>
      </p:sp>
    </p:spTree>
    <p:extLst>
      <p:ext uri="{BB962C8B-B14F-4D97-AF65-F5344CB8AC3E}">
        <p14:creationId xmlns:p14="http://schemas.microsoft.com/office/powerpoint/2010/main" val="976950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“Attacking the Knowledge problem (action, availability)”</a:t>
            </a:r>
            <a:endParaRPr lang="en-US" dirty="0"/>
          </a:p>
        </p:txBody>
      </p:sp>
      <p:sp>
        <p:nvSpPr>
          <p:cNvPr id="4" name="Slide Number Placeholder 3"/>
          <p:cNvSpPr>
            <a:spLocks noGrp="1"/>
          </p:cNvSpPr>
          <p:nvPr>
            <p:ph type="sldNum" sz="quarter" idx="10"/>
          </p:nvPr>
        </p:nvSpPr>
        <p:spPr/>
        <p:txBody>
          <a:bodyPr/>
          <a:lstStyle/>
          <a:p>
            <a:fld id="{4C9F1A40-BF82-CF47-B2B0-13CF7B41544E}" type="slidenum">
              <a:rPr lang="en-US" smtClean="0"/>
              <a:pPr/>
              <a:t>20</a:t>
            </a:fld>
            <a:endParaRPr lang="en-US"/>
          </a:p>
        </p:txBody>
      </p:sp>
    </p:spTree>
    <p:extLst>
      <p:ext uri="{BB962C8B-B14F-4D97-AF65-F5344CB8AC3E}">
        <p14:creationId xmlns:p14="http://schemas.microsoft.com/office/powerpoint/2010/main" val="28921754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068D86-CF78-4F4E-BAF6-7FB9319EEAE6}" type="slidenum">
              <a:rPr lang="en-US" smtClean="0"/>
              <a:pPr/>
              <a:t>21</a:t>
            </a:fld>
            <a:endParaRPr lang="en-US"/>
          </a:p>
        </p:txBody>
      </p:sp>
    </p:spTree>
    <p:extLst>
      <p:ext uri="{BB962C8B-B14F-4D97-AF65-F5344CB8AC3E}">
        <p14:creationId xmlns:p14="http://schemas.microsoft.com/office/powerpoint/2010/main" val="4115127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If</a:t>
            </a:r>
            <a:r>
              <a:rPr lang="en-US" baseline="0" dirty="0" smtClean="0"/>
              <a:t> you are thinking of the best way to connect and engage with people, you break them down into segments or groups that have commonalities that allows you to reach them easier. Once you have these groups, how do you relate to them so they put their nutrition knowledge into action? To be most successful, we tie them into core values.</a:t>
            </a:r>
            <a:endParaRPr lang="en-US" dirty="0"/>
          </a:p>
        </p:txBody>
      </p:sp>
      <p:sp>
        <p:nvSpPr>
          <p:cNvPr id="4" name="Slide Number Placeholder 3"/>
          <p:cNvSpPr>
            <a:spLocks noGrp="1"/>
          </p:cNvSpPr>
          <p:nvPr>
            <p:ph type="sldNum" sz="quarter" idx="10"/>
          </p:nvPr>
        </p:nvSpPr>
        <p:spPr/>
        <p:txBody>
          <a:bodyPr/>
          <a:lstStyle/>
          <a:p>
            <a:fld id="{4C9F1A40-BF82-CF47-B2B0-13CF7B41544E}" type="slidenum">
              <a:rPr lang="en-US" smtClean="0"/>
              <a:pPr/>
              <a:t>24</a:t>
            </a:fld>
            <a:endParaRPr lang="en-US"/>
          </a:p>
        </p:txBody>
      </p:sp>
    </p:spTree>
    <p:extLst>
      <p:ext uri="{BB962C8B-B14F-4D97-AF65-F5344CB8AC3E}">
        <p14:creationId xmlns:p14="http://schemas.microsoft.com/office/powerpoint/2010/main" val="3501404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Story about San </a:t>
            </a:r>
            <a:r>
              <a:rPr lang="en-US" dirty="0" err="1" smtClean="0"/>
              <a:t>Thrun</a:t>
            </a:r>
            <a:endParaRPr lang="en-US" dirty="0"/>
          </a:p>
        </p:txBody>
      </p:sp>
      <p:sp>
        <p:nvSpPr>
          <p:cNvPr id="4" name="Slide Number Placeholder 3"/>
          <p:cNvSpPr>
            <a:spLocks noGrp="1"/>
          </p:cNvSpPr>
          <p:nvPr>
            <p:ph type="sldNum" sz="quarter" idx="10"/>
          </p:nvPr>
        </p:nvSpPr>
        <p:spPr/>
        <p:txBody>
          <a:bodyPr/>
          <a:lstStyle/>
          <a:p>
            <a:fld id="{4C9F1A40-BF82-CF47-B2B0-13CF7B41544E}" type="slidenum">
              <a:rPr lang="en-US" smtClean="0"/>
              <a:pPr/>
              <a:t>25</a:t>
            </a:fld>
            <a:endParaRPr lang="en-US"/>
          </a:p>
        </p:txBody>
      </p:sp>
    </p:spTree>
    <p:extLst>
      <p:ext uri="{BB962C8B-B14F-4D97-AF65-F5344CB8AC3E}">
        <p14:creationId xmlns:p14="http://schemas.microsoft.com/office/powerpoint/2010/main" val="2288911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rtl="0">
              <a:buNone/>
            </a:pPr>
            <a:r>
              <a:rPr lang="en" dirty="0" smtClean="0"/>
              <a:t>San Marcos Region</a:t>
            </a:r>
          </a:p>
          <a:p>
            <a:pPr marL="457200" lvl="0" indent="-342900" rtl="0">
              <a:buClr>
                <a:schemeClr val="dk1"/>
              </a:buClr>
              <a:buSzPct val="100000"/>
              <a:buFont typeface="Arial"/>
              <a:buChar char="●"/>
            </a:pPr>
            <a:r>
              <a:rPr lang="en" sz="1200" dirty="0" smtClean="0"/>
              <a:t>85% of population lives in poverty or extreme poverty</a:t>
            </a:r>
          </a:p>
          <a:p>
            <a:pPr marL="457200" lvl="0" indent="-342900" rtl="0">
              <a:buClr>
                <a:schemeClr val="dk1"/>
              </a:buClr>
              <a:buSzPct val="100000"/>
              <a:buFont typeface="Arial"/>
              <a:buChar char="●"/>
            </a:pPr>
            <a:r>
              <a:rPr lang="en" sz="1200" dirty="0" smtClean="0"/>
              <a:t>Highest rate of malnutrition among children under five in Latin America (Oxfam)</a:t>
            </a:r>
          </a:p>
          <a:p>
            <a:pPr marL="457200" lvl="0" indent="-342900" rtl="0">
              <a:buClr>
                <a:schemeClr val="dk1"/>
              </a:buClr>
              <a:buSzPct val="100000"/>
              <a:buFont typeface="Arial"/>
              <a:buChar char="●"/>
            </a:pPr>
            <a:r>
              <a:rPr lang="en" sz="1200" dirty="0" smtClean="0"/>
              <a:t>Malnutrition rate is close to 70% for indigenous children (World Food Program)</a:t>
            </a:r>
          </a:p>
          <a:p>
            <a:pPr marL="457200" lvl="0" indent="-342900" rtl="0">
              <a:buClr>
                <a:schemeClr val="dk1"/>
              </a:buClr>
              <a:buSzPct val="100000"/>
              <a:buFont typeface="Arial"/>
              <a:buChar char="●"/>
            </a:pPr>
            <a:r>
              <a:rPr lang="en" sz="1200" dirty="0" smtClean="0"/>
              <a:t>Dietary staple is corn</a:t>
            </a:r>
          </a:p>
          <a:p>
            <a:r>
              <a:rPr lang="en-US" dirty="0" smtClean="0"/>
              <a:t>USAID </a:t>
            </a:r>
            <a:r>
              <a:rPr lang="en-US" dirty="0" err="1" smtClean="0"/>
              <a:t>OptiFood</a:t>
            </a:r>
            <a:r>
              <a:rPr lang="en-US" baseline="0" dirty="0" smtClean="0"/>
              <a:t> evaluates the nutrition density of foods available</a:t>
            </a:r>
            <a:endParaRPr lang="en-US" dirty="0"/>
          </a:p>
        </p:txBody>
      </p:sp>
      <p:sp>
        <p:nvSpPr>
          <p:cNvPr id="4" name="Slide Number Placeholder 3"/>
          <p:cNvSpPr>
            <a:spLocks noGrp="1"/>
          </p:cNvSpPr>
          <p:nvPr>
            <p:ph type="sldNum" sz="quarter" idx="10"/>
          </p:nvPr>
        </p:nvSpPr>
        <p:spPr/>
        <p:txBody>
          <a:bodyPr/>
          <a:lstStyle/>
          <a:p>
            <a:fld id="{CE068D86-CF78-4F4E-BAF6-7FB9319EEAE6}" type="slidenum">
              <a:rPr lang="en-US" smtClean="0"/>
              <a:pPr/>
              <a:t>26</a:t>
            </a:fld>
            <a:endParaRPr lang="en-US"/>
          </a:p>
        </p:txBody>
      </p:sp>
    </p:spTree>
    <p:extLst>
      <p:ext uri="{BB962C8B-B14F-4D97-AF65-F5344CB8AC3E}">
        <p14:creationId xmlns:p14="http://schemas.microsoft.com/office/powerpoint/2010/main" val="4115127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t>How might we use Amaranth to improve nutrition among poor farming families in rural San Marcos, Guatemala?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dirty="0" smtClean="0"/>
              <a:t>This is a hypothetical figure assuming average sale prices and crop yields for amaranth</a:t>
            </a:r>
            <a:r>
              <a:rPr lang="en-US" sz="1200" b="0" baseline="0" dirty="0" smtClean="0"/>
              <a:t> and corn for a small farmer </a:t>
            </a:r>
            <a:endParaRPr lang="en-US" sz="1200" b="0" dirty="0" smtClean="0"/>
          </a:p>
          <a:p>
            <a:endParaRPr lang="en-US" b="0" dirty="0" smtClean="0"/>
          </a:p>
          <a:p>
            <a:r>
              <a:rPr lang="en-US" b="0" dirty="0" smtClean="0"/>
              <a:t>Unmet demand in Guatemala</a:t>
            </a:r>
            <a:r>
              <a:rPr lang="en-US" b="0" baseline="0" dirty="0" smtClean="0"/>
              <a:t> city, importing from Mexico</a:t>
            </a:r>
            <a:endParaRPr lang="en-US" b="0" dirty="0"/>
          </a:p>
        </p:txBody>
      </p:sp>
      <p:sp>
        <p:nvSpPr>
          <p:cNvPr id="4" name="Slide Number Placeholder 3"/>
          <p:cNvSpPr>
            <a:spLocks noGrp="1"/>
          </p:cNvSpPr>
          <p:nvPr>
            <p:ph type="sldNum" sz="quarter" idx="10"/>
          </p:nvPr>
        </p:nvSpPr>
        <p:spPr/>
        <p:txBody>
          <a:bodyPr/>
          <a:lstStyle/>
          <a:p>
            <a:fld id="{4C9F1A40-BF82-CF47-B2B0-13CF7B41544E}" type="slidenum">
              <a:rPr lang="en-US" smtClean="0"/>
              <a:pPr/>
              <a:t>30</a:t>
            </a:fld>
            <a:endParaRPr lang="en-US"/>
          </a:p>
        </p:txBody>
      </p:sp>
    </p:spTree>
    <p:extLst>
      <p:ext uri="{BB962C8B-B14F-4D97-AF65-F5344CB8AC3E}">
        <p14:creationId xmlns:p14="http://schemas.microsoft.com/office/powerpoint/2010/main" val="2941322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Who does it?</a:t>
            </a:r>
          </a:p>
          <a:p>
            <a:pPr marL="171450" indent="-171450">
              <a:buFontTx/>
              <a:buChar char="-"/>
            </a:pPr>
            <a:r>
              <a:rPr lang="en-US" baseline="0" dirty="0" smtClean="0"/>
              <a:t>How does it get done?? (Timing, pace, structure)</a:t>
            </a:r>
          </a:p>
          <a:p>
            <a:pPr marL="171450" indent="-171450">
              <a:buFontTx/>
              <a:buChar char="-"/>
            </a:pPr>
            <a:r>
              <a:rPr lang="en-US" baseline="0" dirty="0" smtClean="0"/>
              <a:t>Who can we partner with</a:t>
            </a:r>
          </a:p>
          <a:p>
            <a:pPr marL="0" indent="0">
              <a:buFontTx/>
              <a:buNone/>
            </a:pPr>
            <a:endParaRPr lang="en-US" baseline="0" dirty="0" smtClean="0"/>
          </a:p>
          <a:p>
            <a:pPr marL="0" indent="0">
              <a:buFontTx/>
              <a:buNone/>
            </a:pPr>
            <a:r>
              <a:rPr lang="en-US" baseline="0" dirty="0" smtClean="0"/>
              <a:t>Decision making authority </a:t>
            </a:r>
          </a:p>
          <a:p>
            <a:pPr marL="0" indent="0">
              <a:buFontTx/>
              <a:buNone/>
            </a:pPr>
            <a:endParaRPr lang="en-US" baseline="0" dirty="0" smtClean="0"/>
          </a:p>
          <a:p>
            <a:pPr marL="0" indent="0">
              <a:buFontTx/>
              <a:buNone/>
            </a:pPr>
            <a:r>
              <a:rPr lang="en-US" baseline="0" dirty="0" smtClean="0"/>
              <a:t>All NGOs </a:t>
            </a:r>
            <a:r>
              <a:rPr lang="en-US" baseline="0" dirty="0" err="1" smtClean="0"/>
              <a:t>vs</a:t>
            </a:r>
            <a:r>
              <a:rPr lang="en-US" baseline="0" dirty="0" smtClean="0"/>
              <a:t> values-based NGOs</a:t>
            </a:r>
          </a:p>
          <a:p>
            <a:pPr marL="0" indent="0">
              <a:buFontTx/>
              <a:buNone/>
            </a:pPr>
            <a:endParaRPr lang="en-US" baseline="0" dirty="0" smtClean="0"/>
          </a:p>
          <a:p>
            <a:pPr marL="171450" indent="-171450">
              <a:buFontTx/>
              <a:buChar char="-"/>
            </a:pPr>
            <a:r>
              <a:rPr lang="en-US" baseline="0" dirty="0" smtClean="0"/>
              <a:t>Happens at table – no skills or timing</a:t>
            </a:r>
          </a:p>
          <a:p>
            <a:pPr marL="171450" indent="-171450">
              <a:buFontTx/>
              <a:buChar char="-"/>
            </a:pPr>
            <a:r>
              <a:rPr lang="en-US" baseline="0" dirty="0" smtClean="0"/>
              <a:t>Values-based org – even more complicated</a:t>
            </a:r>
          </a:p>
          <a:p>
            <a:pPr marL="171450" indent="-171450">
              <a:buFontTx/>
              <a:buChar char="-"/>
            </a:pPr>
            <a:endParaRPr lang="en-US" baseline="0" dirty="0" smtClean="0"/>
          </a:p>
          <a:p>
            <a:pPr marL="0" indent="0">
              <a:buFontTx/>
              <a:buNone/>
            </a:pPr>
            <a:r>
              <a:rPr lang="en-US" baseline="0" dirty="0" smtClean="0"/>
              <a:t>Who can do this and do they have the skills?</a:t>
            </a:r>
          </a:p>
          <a:p>
            <a:endParaRPr lang="en-US" dirty="0"/>
          </a:p>
        </p:txBody>
      </p:sp>
      <p:sp>
        <p:nvSpPr>
          <p:cNvPr id="4" name="Slide Number Placeholder 3"/>
          <p:cNvSpPr>
            <a:spLocks noGrp="1"/>
          </p:cNvSpPr>
          <p:nvPr>
            <p:ph type="sldNum" sz="quarter" idx="10"/>
          </p:nvPr>
        </p:nvSpPr>
        <p:spPr/>
        <p:txBody>
          <a:bodyPr/>
          <a:lstStyle/>
          <a:p>
            <a:fld id="{4C9F1A40-BF82-CF47-B2B0-13CF7B41544E}" type="slidenum">
              <a:rPr lang="en-US" smtClean="0"/>
              <a:pPr/>
              <a:t>6</a:t>
            </a:fld>
            <a:endParaRPr lang="en-US"/>
          </a:p>
        </p:txBody>
      </p:sp>
    </p:spTree>
    <p:extLst>
      <p:ext uri="{BB962C8B-B14F-4D97-AF65-F5344CB8AC3E}">
        <p14:creationId xmlns:p14="http://schemas.microsoft.com/office/powerpoint/2010/main" val="1317386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What does</a:t>
            </a:r>
            <a:r>
              <a:rPr lang="en-US" baseline="0" dirty="0" smtClean="0"/>
              <a:t> the future of development look like?</a:t>
            </a:r>
          </a:p>
          <a:p>
            <a:endParaRPr lang="en-US" dirty="0" smtClean="0"/>
          </a:p>
          <a:p>
            <a:r>
              <a:rPr lang="en-US" dirty="0" smtClean="0"/>
              <a:t>The NGO</a:t>
            </a:r>
            <a:r>
              <a:rPr lang="en-US" baseline="0" dirty="0" smtClean="0"/>
              <a:t> space is becoming more competitive and crowded. There are fewer opportunities for funding, funding comes with more and more strings. Meanwhile, NGO as an industry has a larger and larger mouth that it has to feed. MGDs are not being met, millennial villages did not work and people are starting to debate the NGO field as a solution. CRS will not be affected first or the most </a:t>
            </a:r>
            <a:r>
              <a:rPr lang="en-US" baseline="0" dirty="0" err="1" smtClean="0"/>
              <a:t>bc</a:t>
            </a:r>
            <a:r>
              <a:rPr lang="en-US" baseline="0" dirty="0" smtClean="0"/>
              <a:t> of its size and reputation, but that doesn’t mean it changes in the </a:t>
            </a:r>
            <a:r>
              <a:rPr lang="en-US" baseline="0" dirty="0" err="1" smtClean="0"/>
              <a:t>longrun</a:t>
            </a:r>
            <a:r>
              <a:rPr lang="en-US" baseline="0" dirty="0" smtClean="0"/>
              <a:t>. How do you continue to operate in </a:t>
            </a:r>
            <a:r>
              <a:rPr lang="en-US" baseline="0" dirty="0" err="1" smtClean="0"/>
              <a:t>ghana</a:t>
            </a:r>
            <a:r>
              <a:rPr lang="en-US" baseline="0" dirty="0" smtClean="0"/>
              <a:t> or </a:t>
            </a:r>
            <a:r>
              <a:rPr lang="en-US" baseline="0" dirty="0" err="1" smtClean="0"/>
              <a:t>rwanda</a:t>
            </a:r>
            <a:r>
              <a:rPr lang="en-US" baseline="0" dirty="0" smtClean="0"/>
              <a:t> and care for the poorest of the poor as society as a whole becomes elevated out of poverty. How do you continue to operate in places like Liberia where post=war reconstruction money runs out but people are still in need. How do you continue to operate </a:t>
            </a:r>
            <a:r>
              <a:rPr lang="en-US" baseline="0" dirty="0" err="1" smtClean="0"/>
              <a:t>ni</a:t>
            </a:r>
            <a:r>
              <a:rPr lang="en-US" baseline="0" dirty="0" smtClean="0"/>
              <a:t> a place like Cambodia where you are just starting nutrition </a:t>
            </a:r>
            <a:r>
              <a:rPr lang="en-US" baseline="0" dirty="0" err="1" smtClean="0"/>
              <a:t>programmin</a:t>
            </a:r>
            <a:r>
              <a:rPr lang="en-US" baseline="0" dirty="0" smtClean="0"/>
              <a:t> (which is at 44%) but you have extensive HIV programming, but the rate is at 3%. Gates is driving programming in Cambodia- Gates has been around for 10 years and CRS has been around for 70. The way CRS today </a:t>
            </a:r>
            <a:r>
              <a:rPr lang="en-US" baseline="0" dirty="0" err="1" smtClean="0"/>
              <a:t>trys</a:t>
            </a:r>
            <a:r>
              <a:rPr lang="en-US" baseline="0" dirty="0" smtClean="0"/>
              <a:t> to influence their funding is before the RFP to lobby in advance to shape what kind of </a:t>
            </a:r>
            <a:r>
              <a:rPr lang="en-US" baseline="0" dirty="0" err="1" smtClean="0"/>
              <a:t>propsals</a:t>
            </a:r>
            <a:r>
              <a:rPr lang="en-US" baseline="0" dirty="0" smtClean="0"/>
              <a:t> go out but they’re still stuck with the constraints of programming. That’s how you end up with a third of your </a:t>
            </a:r>
            <a:r>
              <a:rPr lang="en-US" baseline="0" dirty="0" err="1" smtClean="0"/>
              <a:t>helath</a:t>
            </a:r>
            <a:r>
              <a:rPr lang="en-US" baseline="0" dirty="0" smtClean="0"/>
              <a:t> programming in Cambodia going to HIV/AIDS. CRS is the big fish. </a:t>
            </a:r>
            <a:r>
              <a:rPr lang="en-US" baseline="0" dirty="0" err="1" smtClean="0"/>
              <a:t>Yo</a:t>
            </a:r>
            <a:r>
              <a:rPr lang="en-US" baseline="0" dirty="0" smtClean="0"/>
              <a:t> are the 2</a:t>
            </a:r>
            <a:r>
              <a:rPr lang="en-US" baseline="30000" dirty="0" smtClean="0"/>
              <a:t>nd</a:t>
            </a:r>
            <a:r>
              <a:rPr lang="en-US" baseline="0" dirty="0" smtClean="0"/>
              <a:t> largest international aid organization in the world behind red cross. You should be setting the agenda, not running after funds. Word of the day is proactivity. We have some really good examples of proactive programs that are going </a:t>
            </a:r>
            <a:r>
              <a:rPr lang="en-US" baseline="0" dirty="0" err="1" smtClean="0"/>
              <a:t>orbeing</a:t>
            </a:r>
            <a:r>
              <a:rPr lang="en-US" baseline="0" dirty="0" smtClean="0"/>
              <a:t> attempted in </a:t>
            </a:r>
            <a:r>
              <a:rPr lang="en-US" baseline="0" dirty="0" err="1" smtClean="0"/>
              <a:t>contry</a:t>
            </a:r>
            <a:r>
              <a:rPr lang="en-US" baseline="0" dirty="0" smtClean="0"/>
              <a:t> programming. In </a:t>
            </a:r>
            <a:r>
              <a:rPr lang="en-US" baseline="0" dirty="0" err="1" smtClean="0"/>
              <a:t>ghana</a:t>
            </a:r>
            <a:r>
              <a:rPr lang="en-US" baseline="0" dirty="0" smtClean="0"/>
              <a:t>, on the backs of a couple of people they are </a:t>
            </a:r>
            <a:r>
              <a:rPr lang="en-US" baseline="0" dirty="0" err="1" smtClean="0"/>
              <a:t>tyring</a:t>
            </a:r>
            <a:r>
              <a:rPr lang="en-US" baseline="0" dirty="0" smtClean="0"/>
              <a:t> … In Cambodia they competitively bid for funding from Baltimore. IN Guatemala, amaranth is being pursued </a:t>
            </a:r>
            <a:r>
              <a:rPr lang="en-US" baseline="0" dirty="0" err="1" smtClean="0"/>
              <a:t>bc</a:t>
            </a:r>
            <a:r>
              <a:rPr lang="en-US" baseline="0" dirty="0" smtClean="0"/>
              <a:t> they have extra funding. In </a:t>
            </a:r>
            <a:r>
              <a:rPr lang="en-US" baseline="0" dirty="0" err="1" smtClean="0"/>
              <a:t>rwanda</a:t>
            </a:r>
            <a:r>
              <a:rPr lang="en-US" baseline="0" dirty="0" smtClean="0"/>
              <a:t>, they are looking to improve  current programs so the EKN program can be </a:t>
            </a:r>
            <a:r>
              <a:rPr lang="en-US" baseline="0" dirty="0" err="1" smtClean="0"/>
              <a:t>infinetly</a:t>
            </a:r>
            <a:r>
              <a:rPr lang="en-US" baseline="0" dirty="0" smtClean="0"/>
              <a:t> more effective. These programs are not the bread and butter, but they SHOULD BE. The majority of what CRS is doing should be this high-impact, high-innovation </a:t>
            </a:r>
            <a:r>
              <a:rPr lang="en-US" baseline="0" dirty="0" err="1" smtClean="0"/>
              <a:t>bc</a:t>
            </a:r>
            <a:r>
              <a:rPr lang="en-US" baseline="0" dirty="0" smtClean="0"/>
              <a:t> if they can’t do it, then who??? This is why CSE is so important. Going back to Ghana, that’s how you can afford to be innovative. As long as you are hampered by 10yo USAID </a:t>
            </a:r>
            <a:r>
              <a:rPr lang="en-US" baseline="0" dirty="0" err="1" smtClean="0"/>
              <a:t>progjects</a:t>
            </a:r>
            <a:r>
              <a:rPr lang="en-US" baseline="0" dirty="0" smtClean="0"/>
              <a:t> that specify every minute detail across a 10 year period, you’ll never have room for that innovative spirit. Businesses can be efficient or they can be innovative. Right now the aid industry is </a:t>
            </a:r>
            <a:r>
              <a:rPr lang="en-US" baseline="0" dirty="0" err="1" smtClean="0"/>
              <a:t>efficiensy-ing</a:t>
            </a:r>
            <a:r>
              <a:rPr lang="en-US" baseline="0" dirty="0" smtClean="0"/>
              <a:t> itself </a:t>
            </a:r>
            <a:r>
              <a:rPr lang="en-US" baseline="0" smtClean="0"/>
              <a:t>to death. </a:t>
            </a:r>
            <a:endParaRPr lang="en-US" dirty="0"/>
          </a:p>
        </p:txBody>
      </p:sp>
      <p:sp>
        <p:nvSpPr>
          <p:cNvPr id="4" name="Slide Number Placeholder 3"/>
          <p:cNvSpPr>
            <a:spLocks noGrp="1"/>
          </p:cNvSpPr>
          <p:nvPr>
            <p:ph type="sldNum" sz="quarter" idx="10"/>
          </p:nvPr>
        </p:nvSpPr>
        <p:spPr/>
        <p:txBody>
          <a:bodyPr/>
          <a:lstStyle/>
          <a:p>
            <a:fld id="{4C9F1A40-BF82-CF47-B2B0-13CF7B41544E}" type="slidenum">
              <a:rPr lang="en-US" smtClean="0"/>
              <a:pPr/>
              <a:t>33</a:t>
            </a:fld>
            <a:endParaRPr lang="en-US"/>
          </a:p>
        </p:txBody>
      </p:sp>
    </p:spTree>
    <p:extLst>
      <p:ext uri="{BB962C8B-B14F-4D97-AF65-F5344CB8AC3E}">
        <p14:creationId xmlns:p14="http://schemas.microsoft.com/office/powerpoint/2010/main" val="636548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CRS</a:t>
            </a:r>
            <a:r>
              <a:rPr lang="en-US" baseline="0" dirty="0" smtClean="0"/>
              <a:t> Ghana is poised to serve more beneficiaries and actually gain financial independence by innovating in CSE space.</a:t>
            </a:r>
          </a:p>
          <a:p>
            <a:endParaRPr lang="en-US" baseline="0" dirty="0" smtClean="0"/>
          </a:p>
          <a:p>
            <a:r>
              <a:rPr lang="en-US" baseline="0" dirty="0" smtClean="0"/>
              <a:t>Skepticism =&gt; seeing it – converted over 2 weeks</a:t>
            </a:r>
          </a:p>
          <a:p>
            <a:r>
              <a:rPr lang="en-US" baseline="0" dirty="0" smtClean="0"/>
              <a:t>Ghana realized that they walked away from money and how much good it could do</a:t>
            </a:r>
            <a:endParaRPr lang="en-US" dirty="0"/>
          </a:p>
        </p:txBody>
      </p:sp>
      <p:sp>
        <p:nvSpPr>
          <p:cNvPr id="4" name="Slide Number Placeholder 3"/>
          <p:cNvSpPr>
            <a:spLocks noGrp="1"/>
          </p:cNvSpPr>
          <p:nvPr>
            <p:ph type="sldNum" sz="quarter" idx="10"/>
          </p:nvPr>
        </p:nvSpPr>
        <p:spPr/>
        <p:txBody>
          <a:bodyPr/>
          <a:lstStyle/>
          <a:p>
            <a:fld id="{4C9F1A40-BF82-CF47-B2B0-13CF7B41544E}" type="slidenum">
              <a:rPr lang="en-US" smtClean="0"/>
              <a:pPr/>
              <a:t>7</a:t>
            </a:fld>
            <a:endParaRPr lang="en-US"/>
          </a:p>
        </p:txBody>
      </p:sp>
    </p:spTree>
    <p:extLst>
      <p:ext uri="{BB962C8B-B14F-4D97-AF65-F5344CB8AC3E}">
        <p14:creationId xmlns:p14="http://schemas.microsoft.com/office/powerpoint/2010/main" val="1649129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dirty="0" smtClean="0"/>
              <a:t>1.  A second set of field insights focused on HSS initiatives</a:t>
            </a:r>
            <a:r>
              <a:rPr lang="en-US" sz="1600" baseline="0" dirty="0" smtClean="0"/>
              <a:t> in Cambodia.  We are going to address the question of nutrition in Cambodia next, but during our in country emersion we were also able to gather some insights that might apply beyond nutrition programming and contribute specifically to the HSS work in Cambodia.</a:t>
            </a: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sz="1600" dirty="0" smtClean="0"/>
          </a:p>
          <a:p>
            <a:endParaRPr lang="en-US" dirty="0"/>
          </a:p>
        </p:txBody>
      </p:sp>
      <p:sp>
        <p:nvSpPr>
          <p:cNvPr id="4" name="Slide Number Placeholder 3"/>
          <p:cNvSpPr>
            <a:spLocks noGrp="1"/>
          </p:cNvSpPr>
          <p:nvPr>
            <p:ph type="sldNum" sz="quarter" idx="10"/>
          </p:nvPr>
        </p:nvSpPr>
        <p:spPr/>
        <p:txBody>
          <a:bodyPr/>
          <a:lstStyle/>
          <a:p>
            <a:fld id="{CE068D86-CF78-4F4E-BAF6-7FB9319EEAE6}" type="slidenum">
              <a:rPr lang="en-US" smtClean="0"/>
              <a:pPr/>
              <a:t>8</a:t>
            </a:fld>
            <a:endParaRPr lang="en-US"/>
          </a:p>
        </p:txBody>
      </p:sp>
    </p:spTree>
    <p:extLst>
      <p:ext uri="{BB962C8B-B14F-4D97-AF65-F5344CB8AC3E}">
        <p14:creationId xmlns:p14="http://schemas.microsoft.com/office/powerpoint/2010/main" val="130490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1" indent="-342900" algn="l" defTabSz="914400" rtl="0" eaLnBrk="1" fontAlgn="auto" latinLnBrk="0" hangingPunct="1">
              <a:lnSpc>
                <a:spcPct val="100000"/>
              </a:lnSpc>
              <a:spcBef>
                <a:spcPts val="0"/>
              </a:spcBef>
              <a:spcAft>
                <a:spcPts val="0"/>
              </a:spcAft>
              <a:buClrTx/>
              <a:buSzTx/>
              <a:buFontTx/>
              <a:buAutoNum type="arabicPeriod"/>
              <a:tabLst/>
              <a:defRPr/>
            </a:pPr>
            <a:r>
              <a:rPr lang="en-US" sz="1600" dirty="0" smtClean="0"/>
              <a:t>Coming from Kenya, where I was born,</a:t>
            </a:r>
            <a:r>
              <a:rPr lang="en-US" sz="1600" baseline="0" dirty="0" smtClean="0"/>
              <a:t> and South Africa, where I was raised, I had an image in my head about what a village health clinic looked like.  Loud.  Dirty, Crowded, Two to three people in a bed.  Nurses running around.  Mothers and children playing and feeding and waiting…and waiting….and waiting….Lines every day, all day, people even spending the night waiting.</a:t>
            </a:r>
          </a:p>
          <a:p>
            <a:pPr marL="342900" marR="0" lvl="1" indent="-342900" algn="l" defTabSz="914400" rtl="0" eaLnBrk="1" fontAlgn="auto" latinLnBrk="0" hangingPunct="1">
              <a:lnSpc>
                <a:spcPct val="100000"/>
              </a:lnSpc>
              <a:spcBef>
                <a:spcPts val="0"/>
              </a:spcBef>
              <a:spcAft>
                <a:spcPts val="0"/>
              </a:spcAft>
              <a:buClrTx/>
              <a:buSzTx/>
              <a:buFontTx/>
              <a:buAutoNum type="arabicPeriod"/>
              <a:tabLst/>
              <a:defRPr/>
            </a:pPr>
            <a:r>
              <a:rPr lang="en-US" sz="1600" baseline="0" dirty="0" smtClean="0"/>
              <a:t>You can imagine my surprise when we walked into our first village health center that Tuesday morning.  Perfectly manicured lawns, empty chairs, calm chatty nurses and midwives….and almost no patients.  Empty Beds.  14 empty rooms.  4 patients (including caregivers). 14 staff.  Now I assume that, alerted to our visit, the staff showed up en masse.  But the patients…where were the patients?</a:t>
            </a:r>
          </a:p>
          <a:p>
            <a:pPr marL="342900" marR="0" lvl="1" indent="-342900" algn="l" defTabSz="914400" rtl="0" eaLnBrk="1" fontAlgn="auto" latinLnBrk="0" hangingPunct="1">
              <a:lnSpc>
                <a:spcPct val="100000"/>
              </a:lnSpc>
              <a:spcBef>
                <a:spcPts val="0"/>
              </a:spcBef>
              <a:spcAft>
                <a:spcPts val="0"/>
              </a:spcAft>
              <a:buClrTx/>
              <a:buSzTx/>
              <a:buFontTx/>
              <a:buAutoNum type="arabicPeriod"/>
              <a:tabLst/>
              <a:defRPr/>
            </a:pPr>
            <a:r>
              <a:rPr lang="en-US" sz="1600" baseline="0" dirty="0" smtClean="0"/>
              <a:t>This was particularly surprising given all I had read about Cambodia's initiatives around free healthcare for the poorest of the poor.  And we were in one of the poorest districts.  I thought to myself, no wonder nutrition programming isn’t having an impact – there is nobody hear to treat?  But why?</a:t>
            </a:r>
          </a:p>
        </p:txBody>
      </p:sp>
      <p:sp>
        <p:nvSpPr>
          <p:cNvPr id="4" name="Slide Number Placeholder 3"/>
          <p:cNvSpPr>
            <a:spLocks noGrp="1"/>
          </p:cNvSpPr>
          <p:nvPr>
            <p:ph type="sldNum" sz="quarter" idx="10"/>
          </p:nvPr>
        </p:nvSpPr>
        <p:spPr/>
        <p:txBody>
          <a:bodyPr/>
          <a:lstStyle/>
          <a:p>
            <a:fld id="{CE068D86-CF78-4F4E-BAF6-7FB9319EEAE6}" type="slidenum">
              <a:rPr lang="en-US" smtClean="0"/>
              <a:pPr/>
              <a:t>9</a:t>
            </a:fld>
            <a:endParaRPr lang="en-US"/>
          </a:p>
        </p:txBody>
      </p:sp>
    </p:spTree>
    <p:extLst>
      <p:ext uri="{BB962C8B-B14F-4D97-AF65-F5344CB8AC3E}">
        <p14:creationId xmlns:p14="http://schemas.microsoft.com/office/powerpoint/2010/main" val="130490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1" indent="-342900" algn="l" defTabSz="914400" rtl="0" eaLnBrk="1" fontAlgn="auto" latinLnBrk="0" hangingPunct="1">
              <a:lnSpc>
                <a:spcPct val="100000"/>
              </a:lnSpc>
              <a:spcBef>
                <a:spcPts val="0"/>
              </a:spcBef>
              <a:spcAft>
                <a:spcPts val="0"/>
              </a:spcAft>
              <a:buClrTx/>
              <a:buSzTx/>
              <a:buFontTx/>
              <a:buAutoNum type="arabicPeriod"/>
              <a:tabLst/>
              <a:defRPr/>
            </a:pPr>
            <a:r>
              <a:rPr lang="en-US" sz="1600" baseline="0" dirty="0" smtClean="0"/>
              <a:t>My team also couldn’t shake this question, although other health centers were not quite as sparsely populated, it seemed to us that as compared with both our experiences and our expectations, Cambodia’s Free Public Health Centers were largely underutilized.  This observation was confirmed both in the data collected by CRS Cambodia’s photon narrative project (where poor families were identified through the HC, and given digital cameras to record their food related activities and then interviewed to narrate the pictures), where those who had access to the free health care would save or borrow money to access private clinics that were staffed by the same workers as they could have access to in the free HC.</a:t>
            </a:r>
          </a:p>
          <a:p>
            <a:pPr marL="342900" marR="0" lvl="1" indent="-342900" algn="l" defTabSz="914400" rtl="0" eaLnBrk="1" fontAlgn="auto" latinLnBrk="0" hangingPunct="1">
              <a:lnSpc>
                <a:spcPct val="100000"/>
              </a:lnSpc>
              <a:spcBef>
                <a:spcPts val="0"/>
              </a:spcBef>
              <a:spcAft>
                <a:spcPts val="0"/>
              </a:spcAft>
              <a:buClrTx/>
              <a:buSzTx/>
              <a:buFontTx/>
              <a:buAutoNum type="arabicPeriod"/>
              <a:tabLst/>
              <a:defRPr/>
            </a:pPr>
            <a:r>
              <a:rPr lang="en-US" sz="1600" baseline="0" dirty="0" smtClean="0"/>
              <a:t>We decided to dig further.  We amended our questions to figure out the general place of the free HC for Cambodian beneficiaries, not simply the role of the HC in nutrition services.</a:t>
            </a:r>
          </a:p>
          <a:p>
            <a:pPr marL="342900" marR="0" lvl="1" indent="-342900" algn="l" defTabSz="914400" rtl="0" eaLnBrk="1" fontAlgn="auto" latinLnBrk="0" hangingPunct="1">
              <a:lnSpc>
                <a:spcPct val="100000"/>
              </a:lnSpc>
              <a:spcBef>
                <a:spcPts val="0"/>
              </a:spcBef>
              <a:spcAft>
                <a:spcPts val="0"/>
              </a:spcAft>
              <a:buClrTx/>
              <a:buSzTx/>
              <a:buFontTx/>
              <a:buAutoNum type="arabicPeriod"/>
              <a:tabLst/>
              <a:defRPr/>
            </a:pPr>
            <a:r>
              <a:rPr lang="en-US" sz="1600" baseline="0" dirty="0" smtClean="0"/>
              <a:t>We found that Cambodian villagers give 2 main reasons for choosing to pay for services that they could otherwise receive free.</a:t>
            </a:r>
          </a:p>
          <a:p>
            <a:pPr marL="800100" marR="0" lvl="2" indent="-3429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Free clinics take a long time.  They have limited hours.  And unlike the loose conceptualization of “Kenyan time”, Cambodians are very much in tune to the time value of money.  </a:t>
            </a:r>
          </a:p>
          <a:p>
            <a:pPr marL="800100" marR="0" lvl="2" indent="-342900" algn="l" defTabSz="914400" rtl="0" eaLnBrk="1" fontAlgn="auto" latinLnBrk="0" hangingPunct="1">
              <a:lnSpc>
                <a:spcPct val="100000"/>
              </a:lnSpc>
              <a:spcBef>
                <a:spcPts val="0"/>
              </a:spcBef>
              <a:spcAft>
                <a:spcPts val="0"/>
              </a:spcAft>
              <a:buClrTx/>
              <a:buSzTx/>
              <a:buFontTx/>
              <a:buAutoNum type="arabicPeriod"/>
              <a:tabLst/>
              <a:defRPr/>
            </a:pPr>
            <a:r>
              <a:rPr lang="en-US" dirty="0" smtClean="0"/>
              <a:t>But most surprisingly, we heard</a:t>
            </a:r>
            <a:r>
              <a:rPr lang="en-US" baseline="0" dirty="0" smtClean="0"/>
              <a:t> a number of stories that indicated that it wasn’t the hours waiting that was dissuading some villagers, it was the way that they were treated.  Let me provide a few examples.</a:t>
            </a:r>
          </a:p>
          <a:p>
            <a:pPr marL="1257300" marR="0" lvl="3" indent="-3429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The young woman giving birth to her first child, screaming in pain, was met with the response from her midwife “of course it hurts.  Stop complaining.”</a:t>
            </a:r>
          </a:p>
          <a:p>
            <a:pPr marL="1257300" marR="0" lvl="3" indent="-3429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The peace corps worker who was asking the nurses in the clinic to donate some water purification pills after a flood who said, “You can bring it to </a:t>
            </a:r>
            <a:r>
              <a:rPr lang="en-US" baseline="0" dirty="0" err="1" smtClean="0"/>
              <a:t>Kampang</a:t>
            </a:r>
            <a:r>
              <a:rPr lang="en-US" baseline="0" dirty="0" smtClean="0"/>
              <a:t> </a:t>
            </a:r>
            <a:r>
              <a:rPr lang="en-US" baseline="0" dirty="0" err="1" smtClean="0"/>
              <a:t>Puy</a:t>
            </a:r>
            <a:r>
              <a:rPr lang="en-US" baseline="0" dirty="0" smtClean="0"/>
              <a:t>, but don’t even bother to bring it to (much poorer) </a:t>
            </a:r>
            <a:r>
              <a:rPr lang="en-US" baseline="0" dirty="0" err="1" smtClean="0"/>
              <a:t>Bannan</a:t>
            </a:r>
            <a:r>
              <a:rPr lang="en-US" baseline="0" dirty="0" smtClean="0"/>
              <a:t>. They would rather drink bull piss than purify their water”</a:t>
            </a:r>
          </a:p>
          <a:p>
            <a:pPr marL="1257300" marR="0" lvl="3" indent="-3429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Even the commune chief talked about the poor as “lazy and spending their money on drinking”</a:t>
            </a:r>
          </a:p>
          <a:p>
            <a:endParaRPr lang="en-US" dirty="0"/>
          </a:p>
        </p:txBody>
      </p:sp>
      <p:sp>
        <p:nvSpPr>
          <p:cNvPr id="4" name="Slide Number Placeholder 3"/>
          <p:cNvSpPr>
            <a:spLocks noGrp="1"/>
          </p:cNvSpPr>
          <p:nvPr>
            <p:ph type="sldNum" sz="quarter" idx="10"/>
          </p:nvPr>
        </p:nvSpPr>
        <p:spPr/>
        <p:txBody>
          <a:bodyPr/>
          <a:lstStyle/>
          <a:p>
            <a:fld id="{CE068D86-CF78-4F4E-BAF6-7FB9319EEAE6}" type="slidenum">
              <a:rPr lang="en-US" smtClean="0"/>
              <a:pPr/>
              <a:t>10</a:t>
            </a:fld>
            <a:endParaRPr lang="en-US"/>
          </a:p>
        </p:txBody>
      </p:sp>
    </p:spTree>
    <p:extLst>
      <p:ext uri="{BB962C8B-B14F-4D97-AF65-F5344CB8AC3E}">
        <p14:creationId xmlns:p14="http://schemas.microsoft.com/office/powerpoint/2010/main" val="130490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marR="0" lvl="1" indent="-342900" algn="l" defTabSz="914400" rtl="0" eaLnBrk="1" fontAlgn="auto" latinLnBrk="0" hangingPunct="1">
              <a:lnSpc>
                <a:spcPct val="100000"/>
              </a:lnSpc>
              <a:spcBef>
                <a:spcPts val="0"/>
              </a:spcBef>
              <a:spcAft>
                <a:spcPts val="0"/>
              </a:spcAft>
              <a:buClrTx/>
              <a:buSzTx/>
              <a:buFontTx/>
              <a:buAutoNum type="arabicPeriod"/>
              <a:tabLst/>
              <a:defRPr/>
            </a:pPr>
            <a:r>
              <a:rPr lang="en-US" sz="1600" baseline="0" dirty="0" smtClean="0"/>
              <a:t>Now, this is not to say that negative attitudes to the poor is anything new – even here in the United states.  But the unique history of Cambodia may have created conditions where these attitudes are more deeply held than in other places.  30 years ago, after the Khmer rouge and the Vietnamese occupation, every Cambodian started off in the same place.  With nothing.  Those who have been able to transform themselves are likely to see this as due to their own hard work and skill.  Consequently, it appears as if they see that those who have not been able to do so, are poor because of their own choosing.  Even among those who care fore the sick, and govern the poor, these attitudes prevail.</a:t>
            </a:r>
          </a:p>
          <a:p>
            <a:pPr marL="342900" marR="0" lvl="1" indent="-342900" algn="l" defTabSz="914400" rtl="0" eaLnBrk="1" fontAlgn="auto" latinLnBrk="0" hangingPunct="1">
              <a:lnSpc>
                <a:spcPct val="100000"/>
              </a:lnSpc>
              <a:spcBef>
                <a:spcPts val="0"/>
              </a:spcBef>
              <a:spcAft>
                <a:spcPts val="0"/>
              </a:spcAft>
              <a:buClrTx/>
              <a:buSzTx/>
              <a:buFontTx/>
              <a:buAutoNum type="arabicPeriod"/>
              <a:tabLst/>
              <a:defRPr/>
            </a:pPr>
            <a:r>
              <a:rPr lang="en-US" sz="1600" baseline="0" dirty="0" smtClean="0"/>
              <a:t>We see this as a unique opportunity for CRS to use one of its core capabilities – Strategic Peacebuilding- in a new and innovative way to strengthen Health systems in Cambodia.  Like you have used to combat the stigma of HIV, you can similarly use your capacity here.  If nurses and midwives, instead of being taught only technical skills, could also be taught in the provision of empathy, they might treat their patients with greater care.  If that could occur, then proud status conscious poor Cambodians might feel that taking advantage of their free health care could be a blessing rather than something that brings them shame.</a:t>
            </a:r>
            <a:br>
              <a:rPr lang="en-US" sz="1600" baseline="0" dirty="0" smtClean="0"/>
            </a:br>
            <a:r>
              <a:rPr lang="en-US" sz="1600" baseline="0" dirty="0" smtClean="0"/>
              <a:t> </a:t>
            </a:r>
            <a:endParaRPr lang="en-US" sz="1600" dirty="0" smtClean="0"/>
          </a:p>
        </p:txBody>
      </p:sp>
      <p:sp>
        <p:nvSpPr>
          <p:cNvPr id="4" name="Slide Number Placeholder 3"/>
          <p:cNvSpPr>
            <a:spLocks noGrp="1"/>
          </p:cNvSpPr>
          <p:nvPr>
            <p:ph type="sldNum" sz="quarter" idx="10"/>
          </p:nvPr>
        </p:nvSpPr>
        <p:spPr/>
        <p:txBody>
          <a:bodyPr/>
          <a:lstStyle/>
          <a:p>
            <a:fld id="{CE068D86-CF78-4F4E-BAF6-7FB9319EEAE6}" type="slidenum">
              <a:rPr lang="en-US" smtClean="0"/>
              <a:pPr/>
              <a:t>11</a:t>
            </a:fld>
            <a:endParaRPr lang="en-US"/>
          </a:p>
        </p:txBody>
      </p:sp>
    </p:spTree>
    <p:extLst>
      <p:ext uri="{BB962C8B-B14F-4D97-AF65-F5344CB8AC3E}">
        <p14:creationId xmlns:p14="http://schemas.microsoft.com/office/powerpoint/2010/main" val="130490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These are 3 countries that suffer malnutrition problems,</a:t>
            </a:r>
            <a:endParaRPr lang="en-US" dirty="0"/>
          </a:p>
        </p:txBody>
      </p:sp>
      <p:sp>
        <p:nvSpPr>
          <p:cNvPr id="4" name="Slide Number Placeholder 3"/>
          <p:cNvSpPr>
            <a:spLocks noGrp="1"/>
          </p:cNvSpPr>
          <p:nvPr>
            <p:ph type="sldNum" sz="quarter" idx="10"/>
          </p:nvPr>
        </p:nvSpPr>
        <p:spPr/>
        <p:txBody>
          <a:bodyPr/>
          <a:lstStyle/>
          <a:p>
            <a:fld id="{CE068D86-CF78-4F4E-BAF6-7FB9319EEAE6}" type="slidenum">
              <a:rPr lang="en-US" smtClean="0"/>
              <a:pPr/>
              <a:t>13</a:t>
            </a:fld>
            <a:endParaRPr lang="en-US"/>
          </a:p>
        </p:txBody>
      </p:sp>
    </p:spTree>
    <p:extLst>
      <p:ext uri="{BB962C8B-B14F-4D97-AF65-F5344CB8AC3E}">
        <p14:creationId xmlns:p14="http://schemas.microsoft.com/office/powerpoint/2010/main" val="2348619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068D86-CF78-4F4E-BAF6-7FB9319EEAE6}" type="slidenum">
              <a:rPr lang="en-US" smtClean="0"/>
              <a:pPr/>
              <a:t>15</a:t>
            </a:fld>
            <a:endParaRPr lang="en-US"/>
          </a:p>
        </p:txBody>
      </p:sp>
    </p:spTree>
    <p:extLst>
      <p:ext uri="{BB962C8B-B14F-4D97-AF65-F5344CB8AC3E}">
        <p14:creationId xmlns:p14="http://schemas.microsoft.com/office/powerpoint/2010/main" val="4115127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5"/>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168027F-E4BC-1949-BDEF-A84020685700}" type="datetimeFigureOut">
              <a:rPr lang="en-US" smtClean="0"/>
              <a:pPr/>
              <a:t>4/15/14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2E3D8-8EA6-5D40-8B19-C2A5C2066062}" type="slidenum">
              <a:rPr lang="en-US" smtClean="0"/>
              <a:pPr/>
              <a:t>‹#›</a:t>
            </a:fld>
            <a:endParaRPr lang="en-US"/>
          </a:p>
        </p:txBody>
      </p:sp>
    </p:spTree>
    <p:extLst>
      <p:ext uri="{BB962C8B-B14F-4D97-AF65-F5344CB8AC3E}">
        <p14:creationId xmlns:p14="http://schemas.microsoft.com/office/powerpoint/2010/main" val="33185205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8027F-E4BC-1949-BDEF-A84020685700}" type="datetimeFigureOut">
              <a:rPr lang="en-US" smtClean="0"/>
              <a:pPr/>
              <a:t>4/15/14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2E3D8-8EA6-5D40-8B19-C2A5C2066062}" type="slidenum">
              <a:rPr lang="en-US" smtClean="0"/>
              <a:pPr/>
              <a:t>‹#›</a:t>
            </a:fld>
            <a:endParaRPr lang="en-US"/>
          </a:p>
        </p:txBody>
      </p:sp>
    </p:spTree>
    <p:extLst>
      <p:ext uri="{BB962C8B-B14F-4D97-AF65-F5344CB8AC3E}">
        <p14:creationId xmlns:p14="http://schemas.microsoft.com/office/powerpoint/2010/main" val="401219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8027F-E4BC-1949-BDEF-A84020685700}" type="datetimeFigureOut">
              <a:rPr lang="en-US" smtClean="0"/>
              <a:pPr/>
              <a:t>4/15/14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2E3D8-8EA6-5D40-8B19-C2A5C2066062}" type="slidenum">
              <a:rPr lang="en-US" smtClean="0"/>
              <a:pPr/>
              <a:t>‹#›</a:t>
            </a:fld>
            <a:endParaRPr lang="en-US"/>
          </a:p>
        </p:txBody>
      </p:sp>
    </p:spTree>
    <p:extLst>
      <p:ext uri="{BB962C8B-B14F-4D97-AF65-F5344CB8AC3E}">
        <p14:creationId xmlns:p14="http://schemas.microsoft.com/office/powerpoint/2010/main" val="3604890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68027F-E4BC-1949-BDEF-A84020685700}" type="datetimeFigureOut">
              <a:rPr lang="en-US" smtClean="0"/>
              <a:pPr/>
              <a:t>4/15/14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2E3D8-8EA6-5D40-8B19-C2A5C2066062}" type="slidenum">
              <a:rPr lang="en-US" smtClean="0"/>
              <a:pPr/>
              <a:t>‹#›</a:t>
            </a:fld>
            <a:endParaRPr lang="en-US"/>
          </a:p>
        </p:txBody>
      </p:sp>
    </p:spTree>
    <p:extLst>
      <p:ext uri="{BB962C8B-B14F-4D97-AF65-F5344CB8AC3E}">
        <p14:creationId xmlns:p14="http://schemas.microsoft.com/office/powerpoint/2010/main" val="3250643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168027F-E4BC-1949-BDEF-A84020685700}" type="datetimeFigureOut">
              <a:rPr lang="en-US" smtClean="0"/>
              <a:pPr/>
              <a:t>4/15/14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2E3D8-8EA6-5D40-8B19-C2A5C2066062}" type="slidenum">
              <a:rPr lang="en-US" smtClean="0"/>
              <a:pPr/>
              <a:t>‹#›</a:t>
            </a:fld>
            <a:endParaRPr lang="en-US"/>
          </a:p>
        </p:txBody>
      </p:sp>
    </p:spTree>
    <p:extLst>
      <p:ext uri="{BB962C8B-B14F-4D97-AF65-F5344CB8AC3E}">
        <p14:creationId xmlns:p14="http://schemas.microsoft.com/office/powerpoint/2010/main" val="555214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168027F-E4BC-1949-BDEF-A84020685700}" type="datetimeFigureOut">
              <a:rPr lang="en-US" smtClean="0"/>
              <a:pPr/>
              <a:t>4/15/14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2E3D8-8EA6-5D40-8B19-C2A5C2066062}" type="slidenum">
              <a:rPr lang="en-US" smtClean="0"/>
              <a:pPr/>
              <a:t>‹#›</a:t>
            </a:fld>
            <a:endParaRPr lang="en-US"/>
          </a:p>
        </p:txBody>
      </p:sp>
    </p:spTree>
    <p:extLst>
      <p:ext uri="{BB962C8B-B14F-4D97-AF65-F5344CB8AC3E}">
        <p14:creationId xmlns:p14="http://schemas.microsoft.com/office/powerpoint/2010/main" val="27728871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168027F-E4BC-1949-BDEF-A84020685700}" type="datetimeFigureOut">
              <a:rPr lang="en-US" smtClean="0"/>
              <a:pPr/>
              <a:t>4/15/14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A2E3D8-8EA6-5D40-8B19-C2A5C2066062}" type="slidenum">
              <a:rPr lang="en-US" smtClean="0"/>
              <a:pPr/>
              <a:t>‹#›</a:t>
            </a:fld>
            <a:endParaRPr lang="en-US"/>
          </a:p>
        </p:txBody>
      </p:sp>
    </p:spTree>
    <p:extLst>
      <p:ext uri="{BB962C8B-B14F-4D97-AF65-F5344CB8AC3E}">
        <p14:creationId xmlns:p14="http://schemas.microsoft.com/office/powerpoint/2010/main" val="233692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168027F-E4BC-1949-BDEF-A84020685700}" type="datetimeFigureOut">
              <a:rPr lang="en-US" smtClean="0"/>
              <a:pPr/>
              <a:t>4/15/14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A2E3D8-8EA6-5D40-8B19-C2A5C2066062}" type="slidenum">
              <a:rPr lang="en-US" smtClean="0"/>
              <a:pPr/>
              <a:t>‹#›</a:t>
            </a:fld>
            <a:endParaRPr lang="en-US"/>
          </a:p>
        </p:txBody>
      </p:sp>
    </p:spTree>
    <p:extLst>
      <p:ext uri="{BB962C8B-B14F-4D97-AF65-F5344CB8AC3E}">
        <p14:creationId xmlns:p14="http://schemas.microsoft.com/office/powerpoint/2010/main" val="2065426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68027F-E4BC-1949-BDEF-A84020685700}" type="datetimeFigureOut">
              <a:rPr lang="en-US" smtClean="0"/>
              <a:pPr/>
              <a:t>4/15/14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A2E3D8-8EA6-5D40-8B19-C2A5C2066062}" type="slidenum">
              <a:rPr lang="en-US" smtClean="0"/>
              <a:pPr/>
              <a:t>‹#›</a:t>
            </a:fld>
            <a:endParaRPr lang="en-US"/>
          </a:p>
        </p:txBody>
      </p:sp>
    </p:spTree>
    <p:extLst>
      <p:ext uri="{BB962C8B-B14F-4D97-AF65-F5344CB8AC3E}">
        <p14:creationId xmlns:p14="http://schemas.microsoft.com/office/powerpoint/2010/main" val="16490743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3"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4"/>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3"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68027F-E4BC-1949-BDEF-A84020685700}" type="datetimeFigureOut">
              <a:rPr lang="en-US" smtClean="0"/>
              <a:pPr/>
              <a:t>4/15/14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2E3D8-8EA6-5D40-8B19-C2A5C2066062}" type="slidenum">
              <a:rPr lang="en-US" smtClean="0"/>
              <a:pPr/>
              <a:t>‹#›</a:t>
            </a:fld>
            <a:endParaRPr lang="en-US"/>
          </a:p>
        </p:txBody>
      </p:sp>
    </p:spTree>
    <p:extLst>
      <p:ext uri="{BB962C8B-B14F-4D97-AF65-F5344CB8AC3E}">
        <p14:creationId xmlns:p14="http://schemas.microsoft.com/office/powerpoint/2010/main" val="944383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9"/>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68027F-E4BC-1949-BDEF-A84020685700}" type="datetimeFigureOut">
              <a:rPr lang="en-US" smtClean="0"/>
              <a:pPr/>
              <a:t>4/15/14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2E3D8-8EA6-5D40-8B19-C2A5C2066062}" type="slidenum">
              <a:rPr lang="en-US" smtClean="0"/>
              <a:pPr/>
              <a:t>‹#›</a:t>
            </a:fld>
            <a:endParaRPr lang="en-US"/>
          </a:p>
        </p:txBody>
      </p:sp>
    </p:spTree>
    <p:extLst>
      <p:ext uri="{BB962C8B-B14F-4D97-AF65-F5344CB8AC3E}">
        <p14:creationId xmlns:p14="http://schemas.microsoft.com/office/powerpoint/2010/main" val="121311860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4633" y="-7697"/>
            <a:ext cx="9144000" cy="84878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223620" y="17691"/>
            <a:ext cx="8686800" cy="857250"/>
          </a:xfrm>
          <a:prstGeom prst="rect">
            <a:avLst/>
          </a:prstGeom>
          <a:noFill/>
          <a:ln>
            <a:noFill/>
          </a:ln>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168027F-E4BC-1949-BDEF-A84020685700}" type="datetimeFigureOut">
              <a:rPr lang="en-US" smtClean="0"/>
              <a:pPr/>
              <a:t>4/15/14</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EDA2E3D8-8EA6-5D40-8B19-C2A5C2066062}" type="slidenum">
              <a:rPr lang="en-US" smtClean="0"/>
              <a:pPr/>
              <a:t>‹#›</a:t>
            </a:fld>
            <a:endParaRPr lang="en-US"/>
          </a:p>
        </p:txBody>
      </p:sp>
    </p:spTree>
    <p:extLst>
      <p:ext uri="{BB962C8B-B14F-4D97-AF65-F5344CB8AC3E}">
        <p14:creationId xmlns:p14="http://schemas.microsoft.com/office/powerpoint/2010/main" val="243908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chart" Target="../charts/chart3.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image" Target="../media/image15.jpeg"/><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2.jpeg"/><Relationship Id="rId5" Type="http://schemas.openxmlformats.org/officeDocument/2006/relationships/image" Target="../media/image15.jpeg"/><Relationship Id="rId6"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5.jpeg"/><Relationship Id="rId5"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3" Type="http://schemas.openxmlformats.org/officeDocument/2006/relationships/image" Target="../media/image12.jpeg"/><Relationship Id="rId4" Type="http://schemas.openxmlformats.org/officeDocument/2006/relationships/image" Target="../media/image15.jpeg"/><Relationship Id="rId5"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 Id="rId3"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4" Type="http://schemas.openxmlformats.org/officeDocument/2006/relationships/chart" Target="../charts/chart4.xml"/><Relationship Id="rId1" Type="http://schemas.openxmlformats.org/officeDocument/2006/relationships/slideLayout" Target="../slideLayouts/slideLayout6.xml"/><Relationship Id="rId2" Type="http://schemas.openxmlformats.org/officeDocument/2006/relationships/image" Target="../media/image26.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gif"/><Relationship Id="rId7"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chart" Target="../charts/chart5.xml"/><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gif"/><Relationship Id="rId3"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Braden’s Intro Slide(s)</a:t>
            </a:r>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44265377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4800" y="857250"/>
            <a:ext cx="8229600" cy="3371850"/>
          </a:xfrm>
        </p:spPr>
        <p:txBody>
          <a:bodyPr>
            <a:noAutofit/>
          </a:bodyPr>
          <a:lstStyle/>
          <a:p>
            <a:pPr marL="0" lvl="1" algn="just"/>
            <a:r>
              <a:rPr lang="en-US" sz="2000" dirty="0" smtClean="0">
                <a:solidFill>
                  <a:schemeClr val="tx1"/>
                </a:solidFill>
              </a:rPr>
              <a:t>“(</a:t>
            </a:r>
            <a:r>
              <a:rPr lang="en-US" sz="2000" dirty="0">
                <a:solidFill>
                  <a:schemeClr val="tx1"/>
                </a:solidFill>
              </a:rPr>
              <a:t>even though I have ID Poor Card) I borrow from my aunt to go to private clinic” – </a:t>
            </a:r>
            <a:r>
              <a:rPr lang="en-US" sz="2000" dirty="0" smtClean="0">
                <a:solidFill>
                  <a:schemeClr val="tx1"/>
                </a:solidFill>
              </a:rPr>
              <a:t>PN</a:t>
            </a:r>
          </a:p>
          <a:p>
            <a:pPr lvl="2"/>
            <a:r>
              <a:rPr lang="en-US" sz="2000" dirty="0"/>
              <a:t>“Poor spend their money on the wrong things (alcohol), they are lazy, they do not work hard”</a:t>
            </a:r>
          </a:p>
          <a:p>
            <a:pPr lvl="2"/>
            <a:r>
              <a:rPr lang="en-US" sz="2000" dirty="0"/>
              <a:t>	 – Commune Chief in KC</a:t>
            </a:r>
          </a:p>
          <a:p>
            <a:pPr marL="0" lvl="1" algn="just"/>
            <a:endParaRPr lang="en-US" sz="2000" dirty="0">
              <a:solidFill>
                <a:schemeClr val="tx1"/>
              </a:solidFill>
            </a:endParaRPr>
          </a:p>
          <a:p>
            <a:pPr marL="0" lvl="1" algn="just"/>
            <a:r>
              <a:rPr lang="en-US" sz="2000" dirty="0"/>
              <a:t>“of course it hurts.  Stop complaining.”</a:t>
            </a:r>
          </a:p>
          <a:p>
            <a:pPr marL="0" lvl="1" algn="just"/>
            <a:endParaRPr lang="en-US" sz="2000" dirty="0" smtClean="0">
              <a:solidFill>
                <a:schemeClr val="tx1"/>
              </a:solidFill>
            </a:endParaRPr>
          </a:p>
          <a:p>
            <a:pPr marL="0" lvl="1" algn="just"/>
            <a:endParaRPr lang="en-US" sz="2000" dirty="0" smtClean="0">
              <a:solidFill>
                <a:schemeClr val="tx1"/>
              </a:solidFill>
            </a:endParaRPr>
          </a:p>
          <a:p>
            <a:pPr marL="0" lvl="1" algn="just"/>
            <a:endParaRPr lang="en-US" sz="2000" dirty="0">
              <a:solidFill>
                <a:schemeClr val="tx1"/>
              </a:solidFill>
            </a:endParaRPr>
          </a:p>
          <a:p>
            <a:pPr marL="0" lvl="1" algn="just"/>
            <a:r>
              <a:rPr lang="en-US" sz="2000" dirty="0"/>
              <a:t>You can bring it to </a:t>
            </a:r>
            <a:r>
              <a:rPr lang="en-US" sz="2000" dirty="0" err="1"/>
              <a:t>Kampang</a:t>
            </a:r>
            <a:r>
              <a:rPr lang="en-US" sz="2000" dirty="0"/>
              <a:t> </a:t>
            </a:r>
            <a:r>
              <a:rPr lang="en-US" sz="2000" dirty="0" err="1"/>
              <a:t>Puy</a:t>
            </a:r>
            <a:r>
              <a:rPr lang="en-US" sz="2000" dirty="0"/>
              <a:t>, but don’t even bother to bring it to (much poorer) </a:t>
            </a:r>
            <a:r>
              <a:rPr lang="en-US" sz="2000" dirty="0" err="1"/>
              <a:t>Bannan</a:t>
            </a:r>
            <a:r>
              <a:rPr lang="en-US" sz="2000" dirty="0"/>
              <a:t>. They would rather drink bull piss than purify their water”</a:t>
            </a:r>
            <a:endParaRPr lang="en-US" sz="2000" dirty="0" smtClean="0">
              <a:solidFill>
                <a:schemeClr val="tx1"/>
              </a:solidFill>
            </a:endParaRPr>
          </a:p>
          <a:p>
            <a:pPr marL="0" lvl="1" algn="just"/>
            <a:endParaRPr lang="en-US" sz="2000" dirty="0">
              <a:solidFill>
                <a:schemeClr val="tx1"/>
              </a:solidFill>
            </a:endParaRPr>
          </a:p>
          <a:p>
            <a:pPr marL="0" lvl="1" algn="just"/>
            <a:endParaRPr lang="en-US" sz="2000" dirty="0">
              <a:solidFill>
                <a:schemeClr val="tx1"/>
              </a:solidFill>
            </a:endParaRPr>
          </a:p>
          <a:p>
            <a:pPr algn="just"/>
            <a:endParaRPr lang="en-US" sz="2000" dirty="0" smtClean="0">
              <a:solidFill>
                <a:schemeClr val="tx1"/>
              </a:solidFill>
            </a:endParaRPr>
          </a:p>
        </p:txBody>
      </p:sp>
      <p:sp>
        <p:nvSpPr>
          <p:cNvPr id="4" name="Title 1"/>
          <p:cNvSpPr txBox="1">
            <a:spLocks/>
          </p:cNvSpPr>
          <p:nvPr/>
        </p:nvSpPr>
        <p:spPr>
          <a:xfrm>
            <a:off x="685800" y="114306"/>
            <a:ext cx="7772400" cy="91439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t>Attitudes of Discrimination</a:t>
            </a:r>
            <a:endParaRPr lang="en-US" dirty="0"/>
          </a:p>
        </p:txBody>
      </p:sp>
    </p:spTree>
    <p:extLst>
      <p:ext uri="{BB962C8B-B14F-4D97-AF65-F5344CB8AC3E}">
        <p14:creationId xmlns:p14="http://schemas.microsoft.com/office/powerpoint/2010/main" val="4040803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7"/>
            <a:ext cx="7772400" cy="914399"/>
          </a:xfrm>
        </p:spPr>
        <p:txBody>
          <a:bodyPr/>
          <a:lstStyle/>
          <a:p>
            <a:r>
              <a:rPr lang="en-US" dirty="0" smtClean="0"/>
              <a:t>Strategic peacebuilding</a:t>
            </a:r>
            <a:endParaRPr lang="en-US" dirty="0"/>
          </a:p>
        </p:txBody>
      </p:sp>
      <p:sp>
        <p:nvSpPr>
          <p:cNvPr id="3" name="Subtitle 2"/>
          <p:cNvSpPr>
            <a:spLocks noGrp="1"/>
          </p:cNvSpPr>
          <p:nvPr>
            <p:ph type="subTitle" idx="1"/>
          </p:nvPr>
        </p:nvSpPr>
        <p:spPr>
          <a:xfrm>
            <a:off x="304800" y="1200150"/>
            <a:ext cx="8229600" cy="3810000"/>
          </a:xfrm>
        </p:spPr>
        <p:txBody>
          <a:bodyPr>
            <a:noAutofit/>
          </a:bodyPr>
          <a:lstStyle/>
          <a:p>
            <a:pPr algn="just"/>
            <a:r>
              <a:rPr lang="en-US" sz="2000" b="1" dirty="0" smtClean="0">
                <a:solidFill>
                  <a:schemeClr val="tx1"/>
                </a:solidFill>
              </a:rPr>
              <a:t>Average income </a:t>
            </a:r>
            <a:r>
              <a:rPr lang="en-US" sz="2000" b="1" dirty="0" err="1" smtClean="0">
                <a:solidFill>
                  <a:schemeClr val="tx1"/>
                </a:solidFill>
              </a:rPr>
              <a:t>cambodia</a:t>
            </a:r>
            <a:r>
              <a:rPr lang="en-US" sz="2000" b="1" dirty="0" smtClean="0">
                <a:solidFill>
                  <a:schemeClr val="tx1"/>
                </a:solidFill>
              </a:rPr>
              <a:t> 1980- build two bar charts (one of </a:t>
            </a:r>
            <a:r>
              <a:rPr lang="en-US" sz="2000" b="1" dirty="0" err="1" smtClean="0">
                <a:solidFill>
                  <a:schemeClr val="tx1"/>
                </a:solidFill>
              </a:rPr>
              <a:t>avg</a:t>
            </a:r>
            <a:r>
              <a:rPr lang="en-US" sz="2000" b="1" dirty="0" smtClean="0">
                <a:solidFill>
                  <a:schemeClr val="tx1"/>
                </a:solidFill>
              </a:rPr>
              <a:t> income, other of disparity)</a:t>
            </a:r>
          </a:p>
          <a:p>
            <a:pPr algn="just"/>
            <a:r>
              <a:rPr lang="en-US" sz="2000" b="1" dirty="0" smtClean="0">
                <a:solidFill>
                  <a:schemeClr val="tx1"/>
                </a:solidFill>
              </a:rPr>
              <a:t>Average income </a:t>
            </a:r>
            <a:r>
              <a:rPr lang="en-US" sz="2000" b="1" dirty="0" err="1" smtClean="0">
                <a:solidFill>
                  <a:schemeClr val="tx1"/>
                </a:solidFill>
              </a:rPr>
              <a:t>cambodia</a:t>
            </a:r>
            <a:r>
              <a:rPr lang="en-US" sz="2000" b="1" dirty="0" smtClean="0">
                <a:solidFill>
                  <a:schemeClr val="tx1"/>
                </a:solidFill>
              </a:rPr>
              <a:t> 2014</a:t>
            </a:r>
          </a:p>
          <a:p>
            <a:pPr algn="just"/>
            <a:r>
              <a:rPr lang="en-US" sz="2000" b="1" dirty="0" smtClean="0">
                <a:solidFill>
                  <a:schemeClr val="tx1"/>
                </a:solidFill>
              </a:rPr>
              <a:t>Disparity in </a:t>
            </a:r>
            <a:r>
              <a:rPr lang="en-US" sz="2000" b="1" dirty="0" err="1" smtClean="0">
                <a:solidFill>
                  <a:schemeClr val="tx1"/>
                </a:solidFill>
              </a:rPr>
              <a:t>cambodia</a:t>
            </a:r>
            <a:r>
              <a:rPr lang="en-US" sz="2000" b="1" dirty="0" smtClean="0">
                <a:solidFill>
                  <a:schemeClr val="tx1"/>
                </a:solidFill>
              </a:rPr>
              <a:t> (</a:t>
            </a:r>
            <a:r>
              <a:rPr lang="en-US" sz="2000" b="1" dirty="0" err="1" smtClean="0">
                <a:solidFill>
                  <a:schemeClr val="tx1"/>
                </a:solidFill>
              </a:rPr>
              <a:t>gini</a:t>
            </a:r>
            <a:r>
              <a:rPr lang="en-US" sz="2000" b="1" dirty="0" smtClean="0">
                <a:solidFill>
                  <a:schemeClr val="tx1"/>
                </a:solidFill>
              </a:rPr>
              <a:t>) 1980</a:t>
            </a:r>
            <a:endParaRPr lang="en-US" sz="2000" b="1" dirty="0">
              <a:solidFill>
                <a:schemeClr val="tx1"/>
              </a:solidFill>
            </a:endParaRPr>
          </a:p>
          <a:p>
            <a:pPr marL="0" lvl="1" algn="just"/>
            <a:r>
              <a:rPr lang="en-US" sz="2000" b="1" dirty="0" smtClean="0">
                <a:solidFill>
                  <a:schemeClr val="tx1"/>
                </a:solidFill>
              </a:rPr>
              <a:t>Disparity </a:t>
            </a:r>
            <a:r>
              <a:rPr lang="en-US" sz="2000" b="1" dirty="0">
                <a:solidFill>
                  <a:schemeClr val="tx1"/>
                </a:solidFill>
              </a:rPr>
              <a:t>in </a:t>
            </a:r>
            <a:r>
              <a:rPr lang="en-US" sz="2000" b="1" dirty="0" err="1">
                <a:solidFill>
                  <a:schemeClr val="tx1"/>
                </a:solidFill>
              </a:rPr>
              <a:t>cambodia</a:t>
            </a:r>
            <a:r>
              <a:rPr lang="en-US" sz="2000" b="1" dirty="0">
                <a:solidFill>
                  <a:schemeClr val="tx1"/>
                </a:solidFill>
              </a:rPr>
              <a:t> (</a:t>
            </a:r>
            <a:r>
              <a:rPr lang="en-US" sz="2000" b="1" dirty="0" err="1">
                <a:solidFill>
                  <a:schemeClr val="tx1"/>
                </a:solidFill>
              </a:rPr>
              <a:t>gini</a:t>
            </a:r>
            <a:r>
              <a:rPr lang="en-US" sz="2000" b="1" dirty="0">
                <a:solidFill>
                  <a:schemeClr val="tx1"/>
                </a:solidFill>
              </a:rPr>
              <a:t>) </a:t>
            </a:r>
            <a:r>
              <a:rPr lang="en-US" sz="2000" b="1" dirty="0" smtClean="0">
                <a:solidFill>
                  <a:schemeClr val="tx1"/>
                </a:solidFill>
              </a:rPr>
              <a:t>2014</a:t>
            </a:r>
            <a:endParaRPr lang="en-US" sz="2000" b="1" dirty="0">
              <a:solidFill>
                <a:schemeClr val="tx1"/>
              </a:solidFill>
            </a:endParaRPr>
          </a:p>
          <a:p>
            <a:pPr marL="0" lvl="1" algn="just"/>
            <a:endParaRPr lang="en-US" sz="2000" dirty="0" smtClean="0">
              <a:solidFill>
                <a:schemeClr val="tx1"/>
              </a:solidFill>
            </a:endParaRPr>
          </a:p>
          <a:p>
            <a:pPr marL="0" lvl="1" algn="just"/>
            <a:r>
              <a:rPr lang="en-US" sz="2000" dirty="0" smtClean="0">
                <a:solidFill>
                  <a:schemeClr val="tx1"/>
                </a:solidFill>
              </a:rPr>
              <a:t>Picture of PP</a:t>
            </a:r>
          </a:p>
          <a:p>
            <a:pPr marL="0" lvl="1" algn="just"/>
            <a:r>
              <a:rPr lang="en-US" sz="2000" dirty="0" smtClean="0">
                <a:solidFill>
                  <a:schemeClr val="tx1"/>
                </a:solidFill>
              </a:rPr>
              <a:t>Picture of village</a:t>
            </a:r>
          </a:p>
          <a:p>
            <a:pPr marL="0" lvl="1" algn="just"/>
            <a:endParaRPr lang="en-US" sz="2000" dirty="0">
              <a:solidFill>
                <a:schemeClr val="tx1"/>
              </a:solidFill>
            </a:endParaRPr>
          </a:p>
          <a:p>
            <a:pPr marL="0" lvl="1" algn="just"/>
            <a:r>
              <a:rPr lang="en-US" sz="2000" dirty="0" smtClean="0">
                <a:solidFill>
                  <a:schemeClr val="tx1"/>
                </a:solidFill>
              </a:rPr>
              <a:t>CRS does this in other places to great success (Ghana HIV example- ask Katie)</a:t>
            </a:r>
            <a:endParaRPr lang="en-US" sz="2000" dirty="0">
              <a:solidFill>
                <a:schemeClr val="tx1"/>
              </a:solidFill>
            </a:endParaRPr>
          </a:p>
          <a:p>
            <a:pPr algn="just"/>
            <a:endParaRPr lang="en-US" sz="2000" dirty="0" smtClean="0">
              <a:solidFill>
                <a:schemeClr val="tx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200" y="2647950"/>
            <a:ext cx="3429000" cy="1607344"/>
          </a:xfrm>
          <a:prstGeom prst="rect">
            <a:avLst/>
          </a:prstGeom>
        </p:spPr>
      </p:pic>
    </p:spTree>
    <p:extLst>
      <p:ext uri="{BB962C8B-B14F-4D97-AF65-F5344CB8AC3E}">
        <p14:creationId xmlns:p14="http://schemas.microsoft.com/office/powerpoint/2010/main" val="3059572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Nutrition Programming</a:t>
            </a:r>
            <a:br>
              <a:rPr lang="en-US" dirty="0" smtClean="0"/>
            </a:br>
            <a:r>
              <a:rPr lang="en-US" dirty="0"/>
              <a:t/>
            </a:r>
            <a:br>
              <a:rPr lang="en-US" dirty="0"/>
            </a:br>
            <a:r>
              <a:rPr lang="en-US" dirty="0" smtClean="0"/>
              <a:t>(add big background pic of food)</a:t>
            </a:r>
            <a:br>
              <a:rPr lang="en-US" dirty="0" smtClean="0"/>
            </a:br>
            <a:r>
              <a:rPr lang="en-US" dirty="0" smtClean="0"/>
              <a:t>Rwanda, Cambodia, Guatemala</a:t>
            </a:r>
            <a:endParaRPr lang="en-US" dirty="0"/>
          </a:p>
        </p:txBody>
      </p:sp>
    </p:spTree>
    <p:extLst>
      <p:ext uri="{BB962C8B-B14F-4D97-AF65-F5344CB8AC3E}">
        <p14:creationId xmlns:p14="http://schemas.microsoft.com/office/powerpoint/2010/main" val="14648679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Rate of Malnutrition in Rwanda, Cambodia and Guatemala</a:t>
            </a:r>
            <a:endParaRPr lang="en-US" dirty="0"/>
          </a:p>
        </p:txBody>
      </p:sp>
      <p:graphicFrame>
        <p:nvGraphicFramePr>
          <p:cNvPr id="4" name="Content Placeholder 3"/>
          <p:cNvGraphicFramePr>
            <a:graphicFrameLocks/>
          </p:cNvGraphicFramePr>
          <p:nvPr>
            <p:extLst>
              <p:ext uri="{D42A27DB-BD31-4B8C-83A1-F6EECF244321}">
                <p14:modId xmlns:p14="http://schemas.microsoft.com/office/powerpoint/2010/main" val="4204998241"/>
              </p:ext>
            </p:extLst>
          </p:nvPr>
        </p:nvGraphicFramePr>
        <p:xfrm>
          <a:off x="569584" y="1857634"/>
          <a:ext cx="3621416" cy="2695319"/>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1085196" y="1428750"/>
            <a:ext cx="3005644" cy="584776"/>
          </a:xfrm>
          <a:prstGeom prst="rect">
            <a:avLst/>
          </a:prstGeom>
          <a:noFill/>
        </p:spPr>
        <p:txBody>
          <a:bodyPr wrap="square" rtlCol="0">
            <a:spAutoFit/>
          </a:bodyPr>
          <a:lstStyle/>
          <a:p>
            <a:pPr algn="ctr"/>
            <a:r>
              <a:rPr lang="en-US" sz="1600" dirty="0" smtClean="0"/>
              <a:t>Percentage of stunted children &gt;5 by Country</a:t>
            </a:r>
            <a:endParaRPr lang="en-US" sz="1600" dirty="0"/>
          </a:p>
        </p:txBody>
      </p:sp>
      <p:graphicFrame>
        <p:nvGraphicFramePr>
          <p:cNvPr id="12" name="Content Placeholder 3"/>
          <p:cNvGraphicFramePr>
            <a:graphicFrameLocks/>
          </p:cNvGraphicFramePr>
          <p:nvPr>
            <p:extLst>
              <p:ext uri="{D42A27DB-BD31-4B8C-83A1-F6EECF244321}">
                <p14:modId xmlns:p14="http://schemas.microsoft.com/office/powerpoint/2010/main" val="919559384"/>
              </p:ext>
            </p:extLst>
          </p:nvPr>
        </p:nvGraphicFramePr>
        <p:xfrm>
          <a:off x="4531984" y="1857634"/>
          <a:ext cx="3621416" cy="269531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5047596" y="1428750"/>
            <a:ext cx="3005644" cy="584776"/>
          </a:xfrm>
          <a:prstGeom prst="rect">
            <a:avLst/>
          </a:prstGeom>
          <a:noFill/>
        </p:spPr>
        <p:txBody>
          <a:bodyPr wrap="square" rtlCol="0">
            <a:spAutoFit/>
          </a:bodyPr>
          <a:lstStyle/>
          <a:p>
            <a:pPr algn="ctr"/>
            <a:r>
              <a:rPr lang="en-US" sz="1600" dirty="0" smtClean="0"/>
              <a:t>Percentage of stunted children &gt;5 by Region</a:t>
            </a:r>
            <a:endParaRPr lang="en-US" sz="1600" dirty="0"/>
          </a:p>
        </p:txBody>
      </p:sp>
    </p:spTree>
    <p:extLst>
      <p:ext uri="{BB962C8B-B14F-4D97-AF65-F5344CB8AC3E}">
        <p14:creationId xmlns:p14="http://schemas.microsoft.com/office/powerpoint/2010/main" val="181077400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656169" y="3767430"/>
            <a:ext cx="7848600" cy="117043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28882" y="1077253"/>
            <a:ext cx="8915400" cy="192024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160567" y="1432893"/>
            <a:ext cx="1748259" cy="1455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4891876" y="1421613"/>
            <a:ext cx="1748259" cy="1455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2582061" y="1447049"/>
            <a:ext cx="1748259" cy="1455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normAutofit/>
          </a:bodyPr>
          <a:lstStyle/>
          <a:p>
            <a:r>
              <a:rPr lang="en-US" dirty="0" smtClean="0"/>
              <a:t>Building Blocks to Improve Nutrition</a:t>
            </a:r>
            <a:endParaRPr lang="en-US" dirty="0"/>
          </a:p>
        </p:txBody>
      </p:sp>
      <p:sp>
        <p:nvSpPr>
          <p:cNvPr id="6" name="TextBox 5"/>
          <p:cNvSpPr txBox="1"/>
          <p:nvPr/>
        </p:nvSpPr>
        <p:spPr>
          <a:xfrm>
            <a:off x="2640856" y="1418217"/>
            <a:ext cx="1599637" cy="369332"/>
          </a:xfrm>
          <a:prstGeom prst="rect">
            <a:avLst/>
          </a:prstGeom>
          <a:noFill/>
        </p:spPr>
        <p:txBody>
          <a:bodyPr wrap="square" rtlCol="0">
            <a:spAutoFit/>
          </a:bodyPr>
          <a:lstStyle/>
          <a:p>
            <a:pPr algn="ctr"/>
            <a:r>
              <a:rPr lang="en-US" dirty="0" smtClean="0">
                <a:solidFill>
                  <a:schemeClr val="bg1"/>
                </a:solidFill>
              </a:rPr>
              <a:t>Knowledge</a:t>
            </a:r>
            <a:endParaRPr lang="en-US" dirty="0">
              <a:solidFill>
                <a:schemeClr val="bg1"/>
              </a:solidFill>
            </a:endParaRPr>
          </a:p>
        </p:txBody>
      </p:sp>
      <p:sp>
        <p:nvSpPr>
          <p:cNvPr id="7" name="Rectangle 6"/>
          <p:cNvSpPr/>
          <p:nvPr/>
        </p:nvSpPr>
        <p:spPr>
          <a:xfrm>
            <a:off x="273307" y="1460568"/>
            <a:ext cx="1748259" cy="1455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63134" y="1420584"/>
            <a:ext cx="1599637" cy="369332"/>
          </a:xfrm>
          <a:prstGeom prst="rect">
            <a:avLst/>
          </a:prstGeom>
          <a:noFill/>
        </p:spPr>
        <p:txBody>
          <a:bodyPr wrap="square" rtlCol="0">
            <a:spAutoFit/>
          </a:bodyPr>
          <a:lstStyle/>
          <a:p>
            <a:pPr algn="ctr"/>
            <a:r>
              <a:rPr lang="en-US" dirty="0" smtClean="0">
                <a:solidFill>
                  <a:schemeClr val="bg1"/>
                </a:solidFill>
              </a:rPr>
              <a:t>Information</a:t>
            </a:r>
            <a:endParaRPr lang="en-US" dirty="0">
              <a:solidFill>
                <a:schemeClr val="bg1"/>
              </a:solidFill>
            </a:endParaRPr>
          </a:p>
        </p:txBody>
      </p:sp>
      <p:pic>
        <p:nvPicPr>
          <p:cNvPr id="9" name="Picture 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94219" y="1799649"/>
            <a:ext cx="1523562" cy="1028404"/>
          </a:xfrm>
          <a:prstGeom prst="rect">
            <a:avLst/>
          </a:prstGeom>
          <a:ln>
            <a:solidFill>
              <a:schemeClr val="tx1"/>
            </a:solidFill>
          </a:ln>
        </p:spPr>
      </p:pic>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6989" y="1801719"/>
            <a:ext cx="1523561" cy="1028404"/>
          </a:xfrm>
          <a:prstGeom prst="rect">
            <a:avLst/>
          </a:prstGeom>
          <a:ln w="12700" cmpd="sng">
            <a:solidFill>
              <a:schemeClr val="tx1"/>
            </a:solidFill>
          </a:ln>
        </p:spPr>
      </p:pic>
      <p:sp>
        <p:nvSpPr>
          <p:cNvPr id="13" name="TextBox 12"/>
          <p:cNvSpPr txBox="1"/>
          <p:nvPr/>
        </p:nvSpPr>
        <p:spPr>
          <a:xfrm>
            <a:off x="7222419" y="1394697"/>
            <a:ext cx="1599637" cy="369332"/>
          </a:xfrm>
          <a:prstGeom prst="rect">
            <a:avLst/>
          </a:prstGeom>
          <a:noFill/>
        </p:spPr>
        <p:txBody>
          <a:bodyPr wrap="square" rtlCol="0">
            <a:spAutoFit/>
          </a:bodyPr>
          <a:lstStyle/>
          <a:p>
            <a:pPr algn="ctr"/>
            <a:r>
              <a:rPr lang="en-US" dirty="0" smtClean="0">
                <a:solidFill>
                  <a:schemeClr val="bg1"/>
                </a:solidFill>
              </a:rPr>
              <a:t>Availability</a:t>
            </a:r>
            <a:endParaRPr lang="en-US" dirty="0">
              <a:solidFill>
                <a:schemeClr val="bg1"/>
              </a:solidFill>
            </a:endParaRPr>
          </a:p>
        </p:txBody>
      </p:sp>
      <p:sp>
        <p:nvSpPr>
          <p:cNvPr id="15" name="TextBox 14"/>
          <p:cNvSpPr txBox="1"/>
          <p:nvPr/>
        </p:nvSpPr>
        <p:spPr>
          <a:xfrm>
            <a:off x="4958179" y="1382937"/>
            <a:ext cx="1599637" cy="369332"/>
          </a:xfrm>
          <a:prstGeom prst="rect">
            <a:avLst/>
          </a:prstGeom>
          <a:noFill/>
        </p:spPr>
        <p:txBody>
          <a:bodyPr wrap="square" rtlCol="0">
            <a:spAutoFit/>
          </a:bodyPr>
          <a:lstStyle/>
          <a:p>
            <a:pPr algn="ctr"/>
            <a:r>
              <a:rPr lang="en-US" dirty="0" smtClean="0">
                <a:solidFill>
                  <a:schemeClr val="bg1"/>
                </a:solidFill>
              </a:rPr>
              <a:t>Action</a:t>
            </a:r>
            <a:endParaRPr lang="en-US" dirty="0">
              <a:solidFill>
                <a:schemeClr val="bg1"/>
              </a:solidFill>
            </a:endParaRPr>
          </a:p>
        </p:txBody>
      </p:sp>
      <p:pic>
        <p:nvPicPr>
          <p:cNvPr id="16" name="Picture 1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61050" y="1762382"/>
            <a:ext cx="1551053" cy="1046961"/>
          </a:xfrm>
          <a:prstGeom prst="rect">
            <a:avLst/>
          </a:prstGeom>
          <a:ln w="12700" cmpd="sng">
            <a:solidFill>
              <a:schemeClr val="tx1"/>
            </a:solidFill>
          </a:ln>
        </p:spPr>
      </p:pic>
      <p:pic>
        <p:nvPicPr>
          <p:cNvPr id="17" name="Picture 1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93458" y="1752613"/>
            <a:ext cx="1559175" cy="1052444"/>
          </a:xfrm>
          <a:prstGeom prst="rect">
            <a:avLst/>
          </a:prstGeom>
          <a:ln w="12700" cmpd="sng">
            <a:solidFill>
              <a:schemeClr val="tx1"/>
            </a:solidFill>
          </a:ln>
        </p:spPr>
      </p:pic>
      <p:sp>
        <p:nvSpPr>
          <p:cNvPr id="22" name="TextBox 21"/>
          <p:cNvSpPr txBox="1"/>
          <p:nvPr/>
        </p:nvSpPr>
        <p:spPr>
          <a:xfrm>
            <a:off x="2913478" y="1048885"/>
            <a:ext cx="3337227" cy="369332"/>
          </a:xfrm>
          <a:prstGeom prst="rect">
            <a:avLst/>
          </a:prstGeom>
          <a:noFill/>
        </p:spPr>
        <p:txBody>
          <a:bodyPr wrap="square" rtlCol="0">
            <a:spAutoFit/>
          </a:bodyPr>
          <a:lstStyle/>
          <a:p>
            <a:pPr algn="ctr"/>
            <a:r>
              <a:rPr lang="en-US" dirty="0" smtClean="0"/>
              <a:t>CRS Nutrition Programming</a:t>
            </a:r>
            <a:endParaRPr lang="en-US" dirty="0"/>
          </a:p>
        </p:txBody>
      </p:sp>
      <p:sp>
        <p:nvSpPr>
          <p:cNvPr id="23" name="Rectangle 22"/>
          <p:cNvSpPr/>
          <p:nvPr/>
        </p:nvSpPr>
        <p:spPr>
          <a:xfrm>
            <a:off x="2335592" y="3869307"/>
            <a:ext cx="1765327" cy="9693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Individuals demonstrate improved nutrition practices</a:t>
            </a:r>
            <a:endParaRPr lang="en-US" sz="1600" dirty="0"/>
          </a:p>
        </p:txBody>
      </p:sp>
      <p:sp>
        <p:nvSpPr>
          <p:cNvPr id="24" name="Rectangle 23"/>
          <p:cNvSpPr/>
          <p:nvPr/>
        </p:nvSpPr>
        <p:spPr>
          <a:xfrm>
            <a:off x="4391835" y="3867809"/>
            <a:ext cx="1764792" cy="950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Communities address nutrition needs</a:t>
            </a:r>
            <a:endParaRPr lang="en-US" sz="1600" dirty="0"/>
          </a:p>
        </p:txBody>
      </p:sp>
      <p:sp>
        <p:nvSpPr>
          <p:cNvPr id="25" name="Rectangle 24"/>
          <p:cNvSpPr/>
          <p:nvPr/>
        </p:nvSpPr>
        <p:spPr>
          <a:xfrm>
            <a:off x="6484182" y="3866597"/>
            <a:ext cx="1764792" cy="9603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Improved quality of nutrition health care services</a:t>
            </a:r>
            <a:endParaRPr lang="en-US" sz="1600" dirty="0"/>
          </a:p>
        </p:txBody>
      </p:sp>
      <p:sp>
        <p:nvSpPr>
          <p:cNvPr id="26" name="Right Arrow 25"/>
          <p:cNvSpPr/>
          <p:nvPr/>
        </p:nvSpPr>
        <p:spPr>
          <a:xfrm>
            <a:off x="2148809" y="2036155"/>
            <a:ext cx="292608" cy="1481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4477242" y="2040422"/>
            <a:ext cx="292608" cy="1481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03678" y="3874127"/>
            <a:ext cx="1524437" cy="923330"/>
          </a:xfrm>
          <a:prstGeom prst="rect">
            <a:avLst/>
          </a:prstGeom>
          <a:noFill/>
        </p:spPr>
        <p:txBody>
          <a:bodyPr wrap="square" rtlCol="0">
            <a:spAutoFit/>
          </a:bodyPr>
          <a:lstStyle/>
          <a:p>
            <a:pPr algn="ctr"/>
            <a:r>
              <a:rPr lang="en-US" dirty="0" smtClean="0"/>
              <a:t>CRS Health Strategy Outcomes</a:t>
            </a:r>
            <a:endParaRPr lang="en-US" dirty="0"/>
          </a:p>
        </p:txBody>
      </p:sp>
      <p:sp>
        <p:nvSpPr>
          <p:cNvPr id="31" name="Down Arrow 30"/>
          <p:cNvSpPr/>
          <p:nvPr/>
        </p:nvSpPr>
        <p:spPr>
          <a:xfrm>
            <a:off x="3992965" y="3105150"/>
            <a:ext cx="1164932" cy="533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190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908233_902037413039_212593979_n-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933450"/>
            <a:ext cx="9158355" cy="6076950"/>
          </a:xfrm>
          <a:prstGeom prst="rect">
            <a:avLst/>
          </a:prstGeom>
        </p:spPr>
      </p:pic>
      <p:sp>
        <p:nvSpPr>
          <p:cNvPr id="2" name="Title 1"/>
          <p:cNvSpPr>
            <a:spLocks noGrp="1"/>
          </p:cNvSpPr>
          <p:nvPr>
            <p:ph type="title"/>
          </p:nvPr>
        </p:nvSpPr>
        <p:spPr>
          <a:xfrm>
            <a:off x="1338558" y="3111605"/>
            <a:ext cx="8229600" cy="857250"/>
          </a:xfrm>
        </p:spPr>
        <p:txBody>
          <a:bodyPr/>
          <a:lstStyle/>
          <a:p>
            <a:r>
              <a:rPr lang="en-US" dirty="0" smtClean="0">
                <a:solidFill>
                  <a:schemeClr val="bg1"/>
                </a:solidFill>
              </a:rPr>
              <a:t>Rwanda</a:t>
            </a:r>
            <a:endParaRPr lang="en-US" dirty="0">
              <a:solidFill>
                <a:schemeClr val="bg1"/>
              </a:solidFill>
            </a:endParaRPr>
          </a:p>
        </p:txBody>
      </p:sp>
      <p:sp>
        <p:nvSpPr>
          <p:cNvPr id="5" name="TextBox 4"/>
          <p:cNvSpPr txBox="1"/>
          <p:nvPr/>
        </p:nvSpPr>
        <p:spPr>
          <a:xfrm>
            <a:off x="4541333" y="3640537"/>
            <a:ext cx="6507145" cy="400110"/>
          </a:xfrm>
          <a:prstGeom prst="rect">
            <a:avLst/>
          </a:prstGeom>
          <a:noFill/>
        </p:spPr>
        <p:txBody>
          <a:bodyPr wrap="square" rtlCol="0">
            <a:spAutoFit/>
          </a:bodyPr>
          <a:lstStyle/>
          <a:p>
            <a:r>
              <a:rPr lang="en-US" sz="2000" dirty="0" smtClean="0">
                <a:solidFill>
                  <a:schemeClr val="bg1"/>
                </a:solidFill>
              </a:rPr>
              <a:t>“the success story”</a:t>
            </a:r>
            <a:endParaRPr lang="en-US" sz="2000" dirty="0">
              <a:solidFill>
                <a:schemeClr val="bg1"/>
              </a:solidFill>
            </a:endParaRPr>
          </a:p>
        </p:txBody>
      </p:sp>
      <p:sp>
        <p:nvSpPr>
          <p:cNvPr id="9" name="TextBox 8"/>
          <p:cNvSpPr txBox="1"/>
          <p:nvPr/>
        </p:nvSpPr>
        <p:spPr>
          <a:xfrm>
            <a:off x="13582" y="342906"/>
            <a:ext cx="1434231" cy="3016211"/>
          </a:xfrm>
          <a:prstGeom prst="rect">
            <a:avLst/>
          </a:prstGeom>
          <a:noFill/>
        </p:spPr>
        <p:txBody>
          <a:bodyPr wrap="square" rtlCol="0">
            <a:spAutoFit/>
          </a:bodyPr>
          <a:lstStyle/>
          <a:p>
            <a:r>
              <a:rPr lang="en-US" sz="1400" dirty="0">
                <a:solidFill>
                  <a:schemeClr val="bg1"/>
                </a:solidFill>
              </a:rPr>
              <a:t>In 2005, more than half of Rwanda’s children </a:t>
            </a:r>
            <a:r>
              <a:rPr lang="en-US" sz="1400" dirty="0" smtClean="0">
                <a:solidFill>
                  <a:schemeClr val="bg1"/>
                </a:solidFill>
              </a:rPr>
              <a:t>under 5 were </a:t>
            </a:r>
            <a:r>
              <a:rPr lang="en-US" sz="1400" dirty="0">
                <a:solidFill>
                  <a:schemeClr val="bg1"/>
                </a:solidFill>
              </a:rPr>
              <a:t>stunted. Just five years later, stunting prevalence had decreased from an </a:t>
            </a:r>
            <a:r>
              <a:rPr lang="en-US" sz="1400" dirty="0" smtClean="0">
                <a:solidFill>
                  <a:schemeClr val="bg1"/>
                </a:solidFill>
              </a:rPr>
              <a:t>estimated </a:t>
            </a:r>
            <a:r>
              <a:rPr lang="en-US" sz="1400" dirty="0">
                <a:solidFill>
                  <a:schemeClr val="bg1"/>
                </a:solidFill>
              </a:rPr>
              <a:t>52 </a:t>
            </a:r>
            <a:r>
              <a:rPr lang="en-US" sz="1400" dirty="0" smtClean="0">
                <a:solidFill>
                  <a:schemeClr val="bg1"/>
                </a:solidFill>
              </a:rPr>
              <a:t>percent </a:t>
            </a:r>
            <a:r>
              <a:rPr lang="en-US" sz="1400" dirty="0">
                <a:solidFill>
                  <a:schemeClr val="bg1"/>
                </a:solidFill>
              </a:rPr>
              <a:t>to 44 </a:t>
            </a:r>
            <a:r>
              <a:rPr lang="en-US" sz="1400" dirty="0" smtClean="0">
                <a:solidFill>
                  <a:schemeClr val="bg1"/>
                </a:solidFill>
              </a:rPr>
              <a:t>percent</a:t>
            </a:r>
            <a:r>
              <a:rPr lang="en-US" sz="1400" dirty="0">
                <a:solidFill>
                  <a:schemeClr val="bg1"/>
                </a:solidFill>
              </a:rPr>
              <a:t>. </a:t>
            </a:r>
            <a:r>
              <a:rPr lang="en-US" sz="1100" dirty="0" smtClean="0">
                <a:solidFill>
                  <a:schemeClr val="bg1"/>
                </a:solidFill>
              </a:rPr>
              <a:t>[look for better quote from </a:t>
            </a:r>
            <a:r>
              <a:rPr lang="en-US" sz="1100" dirty="0" err="1" smtClean="0">
                <a:solidFill>
                  <a:schemeClr val="bg1"/>
                </a:solidFill>
              </a:rPr>
              <a:t>Kagame</a:t>
            </a:r>
            <a:r>
              <a:rPr lang="en-US" sz="1100" dirty="0" smtClean="0">
                <a:solidFill>
                  <a:schemeClr val="bg1"/>
                </a:solidFill>
              </a:rPr>
              <a:t>]</a:t>
            </a:r>
            <a:endParaRPr lang="en-US" sz="1600" dirty="0" smtClean="0">
              <a:solidFill>
                <a:schemeClr val="bg1"/>
              </a:solidFill>
            </a:endParaRPr>
          </a:p>
        </p:txBody>
      </p:sp>
      <p:pic>
        <p:nvPicPr>
          <p:cNvPr id="17" name="Picture 16" descr="RwandaGeoProvinces.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34200" y="3095279"/>
            <a:ext cx="2068940" cy="1805103"/>
          </a:xfrm>
          <a:prstGeom prst="rect">
            <a:avLst/>
          </a:prstGeom>
          <a:ln w="12700" cmpd="sng">
            <a:solidFill>
              <a:schemeClr val="tx1"/>
            </a:solidFill>
          </a:ln>
        </p:spPr>
      </p:pic>
      <p:sp>
        <p:nvSpPr>
          <p:cNvPr id="7" name="TextBox 6"/>
          <p:cNvSpPr txBox="1"/>
          <p:nvPr/>
        </p:nvSpPr>
        <p:spPr>
          <a:xfrm>
            <a:off x="238592" y="4487308"/>
            <a:ext cx="6162208" cy="646331"/>
          </a:xfrm>
          <a:prstGeom prst="rect">
            <a:avLst/>
          </a:prstGeom>
          <a:noFill/>
        </p:spPr>
        <p:txBody>
          <a:bodyPr wrap="square" rtlCol="0">
            <a:spAutoFit/>
          </a:bodyPr>
          <a:lstStyle/>
          <a:p>
            <a:r>
              <a:rPr lang="en-US" dirty="0" smtClean="0">
                <a:solidFill>
                  <a:schemeClr val="bg1"/>
                </a:solidFill>
              </a:rPr>
              <a:t>The Challenge:  Build a more efficient and effective model to rapidly decrease rates of malnutrition and stunting</a:t>
            </a:r>
            <a:endParaRPr lang="en-US" dirty="0">
              <a:solidFill>
                <a:schemeClr val="bg1"/>
              </a:solidFill>
            </a:endParaRPr>
          </a:p>
        </p:txBody>
      </p:sp>
    </p:spTree>
    <p:extLst>
      <p:ext uri="{BB962C8B-B14F-4D97-AF65-F5344CB8AC3E}">
        <p14:creationId xmlns:p14="http://schemas.microsoft.com/office/powerpoint/2010/main" val="21791690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57049"/>
            <a:ext cx="1875610" cy="4600702"/>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77227" y="264106"/>
            <a:ext cx="1599637" cy="369332"/>
          </a:xfrm>
          <a:prstGeom prst="rect">
            <a:avLst/>
          </a:prstGeom>
          <a:noFill/>
        </p:spPr>
        <p:txBody>
          <a:bodyPr wrap="square" rtlCol="0">
            <a:spAutoFit/>
          </a:bodyPr>
          <a:lstStyle/>
          <a:p>
            <a:pPr algn="ctr"/>
            <a:r>
              <a:rPr lang="en-US" dirty="0" smtClean="0">
                <a:solidFill>
                  <a:schemeClr val="bg1"/>
                </a:solidFill>
              </a:rPr>
              <a:t>Information</a:t>
            </a:r>
            <a:endParaRPr lang="en-US" dirty="0">
              <a:solidFill>
                <a:schemeClr val="bg1"/>
              </a:solidFill>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2848" y="586440"/>
            <a:ext cx="1523561" cy="1028404"/>
          </a:xfrm>
          <a:prstGeom prst="rect">
            <a:avLst/>
          </a:prstGeom>
          <a:ln w="12700" cmpd="sng">
            <a:solidFill>
              <a:schemeClr val="tx1"/>
            </a:solidFill>
          </a:ln>
        </p:spPr>
      </p:pic>
      <p:sp>
        <p:nvSpPr>
          <p:cNvPr id="7" name="Rectangle 6"/>
          <p:cNvSpPr/>
          <p:nvPr/>
        </p:nvSpPr>
        <p:spPr>
          <a:xfrm>
            <a:off x="2536372" y="259008"/>
            <a:ext cx="1875610" cy="4598742"/>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685000" y="266069"/>
            <a:ext cx="1599637" cy="369332"/>
          </a:xfrm>
          <a:prstGeom prst="rect">
            <a:avLst/>
          </a:prstGeom>
          <a:noFill/>
        </p:spPr>
        <p:txBody>
          <a:bodyPr wrap="square" rtlCol="0">
            <a:spAutoFit/>
          </a:bodyPr>
          <a:lstStyle/>
          <a:p>
            <a:pPr algn="ctr"/>
            <a:r>
              <a:rPr lang="en-US" dirty="0" smtClean="0">
                <a:solidFill>
                  <a:schemeClr val="bg1"/>
                </a:solidFill>
              </a:rPr>
              <a:t>Knowledge</a:t>
            </a:r>
            <a:endParaRPr lang="en-US" dirty="0">
              <a:solidFill>
                <a:schemeClr val="bg1"/>
              </a:solidFill>
            </a:endParaRPr>
          </a:p>
        </p:txBody>
      </p:sp>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50122" y="588699"/>
            <a:ext cx="1523562" cy="1028404"/>
          </a:xfrm>
          <a:prstGeom prst="rect">
            <a:avLst/>
          </a:prstGeom>
          <a:ln>
            <a:solidFill>
              <a:schemeClr val="tx1"/>
            </a:solidFill>
          </a:ln>
        </p:spPr>
      </p:pic>
      <p:sp>
        <p:nvSpPr>
          <p:cNvPr id="10" name="Rectangle 9"/>
          <p:cNvSpPr/>
          <p:nvPr/>
        </p:nvSpPr>
        <p:spPr>
          <a:xfrm>
            <a:off x="4800600" y="257123"/>
            <a:ext cx="1875610" cy="4600629"/>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949234" y="264181"/>
            <a:ext cx="1599637" cy="369332"/>
          </a:xfrm>
          <a:prstGeom prst="rect">
            <a:avLst/>
          </a:prstGeom>
          <a:noFill/>
        </p:spPr>
        <p:txBody>
          <a:bodyPr wrap="square" rtlCol="0">
            <a:spAutoFit/>
          </a:bodyPr>
          <a:lstStyle/>
          <a:p>
            <a:pPr algn="ctr"/>
            <a:r>
              <a:rPr lang="en-US" dirty="0" smtClean="0">
                <a:solidFill>
                  <a:schemeClr val="bg1"/>
                </a:solidFill>
              </a:rPr>
              <a:t>Action</a:t>
            </a:r>
            <a:endParaRPr lang="en-US" dirty="0">
              <a:solidFill>
                <a:schemeClr val="bg1"/>
              </a:solidFill>
            </a:endParaRPr>
          </a:p>
        </p:txBody>
      </p:sp>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49233" y="575056"/>
            <a:ext cx="1559175" cy="1052444"/>
          </a:xfrm>
          <a:prstGeom prst="rect">
            <a:avLst/>
          </a:prstGeom>
          <a:ln w="12700" cmpd="sng">
            <a:solidFill>
              <a:schemeClr val="tx1"/>
            </a:solidFill>
          </a:ln>
        </p:spPr>
      </p:pic>
      <p:sp>
        <p:nvSpPr>
          <p:cNvPr id="13" name="Rectangle 12"/>
          <p:cNvSpPr/>
          <p:nvPr/>
        </p:nvSpPr>
        <p:spPr>
          <a:xfrm>
            <a:off x="7039790" y="257120"/>
            <a:ext cx="1875610" cy="4600629"/>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7188424" y="254411"/>
            <a:ext cx="1599637" cy="369332"/>
          </a:xfrm>
          <a:prstGeom prst="rect">
            <a:avLst/>
          </a:prstGeom>
          <a:noFill/>
        </p:spPr>
        <p:txBody>
          <a:bodyPr wrap="square" rtlCol="0">
            <a:spAutoFit/>
          </a:bodyPr>
          <a:lstStyle/>
          <a:p>
            <a:pPr algn="ctr"/>
            <a:r>
              <a:rPr lang="en-US" dirty="0" smtClean="0">
                <a:solidFill>
                  <a:schemeClr val="bg1"/>
                </a:solidFill>
              </a:rPr>
              <a:t>Availability</a:t>
            </a:r>
            <a:endParaRPr lang="en-US" dirty="0">
              <a:solidFill>
                <a:schemeClr val="bg1"/>
              </a:solidFill>
            </a:endParaRPr>
          </a:p>
        </p:txBody>
      </p:sp>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215292" y="575054"/>
            <a:ext cx="1551053" cy="1046961"/>
          </a:xfrm>
          <a:prstGeom prst="rect">
            <a:avLst/>
          </a:prstGeom>
          <a:ln w="12700" cmpd="sng">
            <a:solidFill>
              <a:schemeClr val="tx1"/>
            </a:solidFill>
          </a:ln>
        </p:spPr>
      </p:pic>
      <p:sp>
        <p:nvSpPr>
          <p:cNvPr id="19" name="TextBox 18"/>
          <p:cNvSpPr txBox="1"/>
          <p:nvPr/>
        </p:nvSpPr>
        <p:spPr>
          <a:xfrm>
            <a:off x="7039790" y="2090065"/>
            <a:ext cx="1875610" cy="2585323"/>
          </a:xfrm>
          <a:prstGeom prst="rect">
            <a:avLst/>
          </a:prstGeom>
          <a:noFill/>
        </p:spPr>
        <p:txBody>
          <a:bodyPr wrap="square" rtlCol="0">
            <a:spAutoFit/>
          </a:bodyPr>
          <a:lstStyle/>
          <a:p>
            <a:r>
              <a:rPr lang="en-US" dirty="0" smtClean="0"/>
              <a:t>There is an abundance of food available on market day</a:t>
            </a:r>
          </a:p>
          <a:p>
            <a:endParaRPr lang="en-US" dirty="0" smtClean="0"/>
          </a:p>
          <a:p>
            <a:r>
              <a:rPr lang="en-US" dirty="0" smtClean="0"/>
              <a:t>Some families sell excess crops from their kitchen gardens </a:t>
            </a:r>
          </a:p>
        </p:txBody>
      </p:sp>
      <p:sp>
        <p:nvSpPr>
          <p:cNvPr id="20" name="TextBox 19"/>
          <p:cNvSpPr txBox="1"/>
          <p:nvPr/>
        </p:nvSpPr>
        <p:spPr>
          <a:xfrm>
            <a:off x="4876800" y="2090063"/>
            <a:ext cx="1875610" cy="1754327"/>
          </a:xfrm>
          <a:prstGeom prst="rect">
            <a:avLst/>
          </a:prstGeom>
          <a:noFill/>
        </p:spPr>
        <p:txBody>
          <a:bodyPr wrap="square" rtlCol="0">
            <a:spAutoFit/>
          </a:bodyPr>
          <a:lstStyle/>
          <a:p>
            <a:r>
              <a:rPr lang="en-US" dirty="0" smtClean="0"/>
              <a:t>People have adopted kitchen gardens and are trying to act on the knowledge they receive</a:t>
            </a:r>
          </a:p>
        </p:txBody>
      </p:sp>
      <p:sp>
        <p:nvSpPr>
          <p:cNvPr id="21" name="TextBox 20"/>
          <p:cNvSpPr txBox="1"/>
          <p:nvPr/>
        </p:nvSpPr>
        <p:spPr>
          <a:xfrm>
            <a:off x="304800" y="2171700"/>
            <a:ext cx="1875610" cy="1200329"/>
          </a:xfrm>
          <a:prstGeom prst="rect">
            <a:avLst/>
          </a:prstGeom>
          <a:noFill/>
        </p:spPr>
        <p:txBody>
          <a:bodyPr wrap="square" rtlCol="0">
            <a:spAutoFit/>
          </a:bodyPr>
          <a:lstStyle/>
          <a:p>
            <a:r>
              <a:rPr lang="en-US" dirty="0" smtClean="0"/>
              <a:t>CRS Rwanda has some of the best nutritionists in all of CRS</a:t>
            </a:r>
          </a:p>
        </p:txBody>
      </p:sp>
      <p:sp>
        <p:nvSpPr>
          <p:cNvPr id="22" name="TextBox 21"/>
          <p:cNvSpPr txBox="1"/>
          <p:nvPr/>
        </p:nvSpPr>
        <p:spPr>
          <a:xfrm>
            <a:off x="2667009" y="2114557"/>
            <a:ext cx="1914875" cy="2862323"/>
          </a:xfrm>
          <a:prstGeom prst="rect">
            <a:avLst/>
          </a:prstGeom>
          <a:noFill/>
        </p:spPr>
        <p:txBody>
          <a:bodyPr wrap="square" rtlCol="0">
            <a:spAutoFit/>
          </a:bodyPr>
          <a:lstStyle/>
          <a:p>
            <a:r>
              <a:rPr lang="en-US" dirty="0" smtClean="0"/>
              <a:t>Poor rate of knowledge transfer</a:t>
            </a:r>
          </a:p>
          <a:p>
            <a:endParaRPr lang="en-US" dirty="0" smtClean="0"/>
          </a:p>
          <a:p>
            <a:r>
              <a:rPr lang="en-US" dirty="0" smtClean="0"/>
              <a:t>Training often does not reflect needs of beneficiaries</a:t>
            </a:r>
          </a:p>
          <a:p>
            <a:endParaRPr lang="en-US" dirty="0" smtClean="0"/>
          </a:p>
          <a:p>
            <a:endParaRPr lang="en-US" dirty="0" smtClean="0"/>
          </a:p>
        </p:txBody>
      </p:sp>
    </p:spTree>
    <p:extLst>
      <p:ext uri="{BB962C8B-B14F-4D97-AF65-F5344CB8AC3E}">
        <p14:creationId xmlns:p14="http://schemas.microsoft.com/office/powerpoint/2010/main" val="759951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rgbClr val="008040"/>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0"/>
                                        </p:tgtEl>
                                        <p:attrNameLst>
                                          <p:attrName>fillcolor</p:attrName>
                                        </p:attrNameLst>
                                      </p:cBhvr>
                                      <p:to>
                                        <a:srgbClr val="008040"/>
                                      </p:to>
                                    </p:animClr>
                                    <p:set>
                                      <p:cBhvr>
                                        <p:cTn id="11" dur="2000" fill="hold"/>
                                        <p:tgtEl>
                                          <p:spTgt spid="10"/>
                                        </p:tgtEl>
                                        <p:attrNameLst>
                                          <p:attrName>fill.type</p:attrName>
                                        </p:attrNameLst>
                                      </p:cBhvr>
                                      <p:to>
                                        <p:strVal val="solid"/>
                                      </p:to>
                                    </p:set>
                                    <p:set>
                                      <p:cBhvr>
                                        <p:cTn id="12" dur="2000" fill="hold"/>
                                        <p:tgtEl>
                                          <p:spTgt spid="1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3"/>
                                        </p:tgtEl>
                                        <p:attrNameLst>
                                          <p:attrName>fillcolor</p:attrName>
                                        </p:attrNameLst>
                                      </p:cBhvr>
                                      <p:to>
                                        <a:srgbClr val="008040"/>
                                      </p:to>
                                    </p:animClr>
                                    <p:set>
                                      <p:cBhvr>
                                        <p:cTn id="15" dur="2000" fill="hold"/>
                                        <p:tgtEl>
                                          <p:spTgt spid="13"/>
                                        </p:tgtEl>
                                        <p:attrNameLst>
                                          <p:attrName>fill.type</p:attrName>
                                        </p:attrNameLst>
                                      </p:cBhvr>
                                      <p:to>
                                        <p:strVal val="solid"/>
                                      </p:to>
                                    </p:set>
                                    <p:set>
                                      <p:cBhvr>
                                        <p:cTn id="1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Training:  A game of Broken Telephone</a:t>
            </a:r>
            <a:endParaRPr lang="en-US" sz="4000" dirty="0"/>
          </a:p>
        </p:txBody>
      </p:sp>
      <p:sp>
        <p:nvSpPr>
          <p:cNvPr id="3" name="Content Placeholder 2"/>
          <p:cNvSpPr>
            <a:spLocks noGrp="1"/>
          </p:cNvSpPr>
          <p:nvPr>
            <p:ph idx="1"/>
          </p:nvPr>
        </p:nvSpPr>
        <p:spPr>
          <a:xfrm>
            <a:off x="457200" y="951469"/>
            <a:ext cx="8229600" cy="3394472"/>
          </a:xfrm>
        </p:spPr>
        <p:txBody>
          <a:bodyPr>
            <a:normAutofit/>
          </a:bodyPr>
          <a:lstStyle/>
          <a:p>
            <a:pPr marL="0" indent="0">
              <a:buNone/>
            </a:pPr>
            <a:r>
              <a:rPr lang="en-US" sz="2000" dirty="0" smtClean="0"/>
              <a:t>Existing training strategy is not effectively transferring information into knowledge</a:t>
            </a:r>
            <a:endParaRPr lang="en-US" sz="2000" dirty="0"/>
          </a:p>
        </p:txBody>
      </p:sp>
      <p:sp>
        <p:nvSpPr>
          <p:cNvPr id="4" name="Rectangle 3"/>
          <p:cNvSpPr/>
          <p:nvPr/>
        </p:nvSpPr>
        <p:spPr>
          <a:xfrm>
            <a:off x="3836453" y="3017308"/>
            <a:ext cx="4410351" cy="621243"/>
          </a:xfrm>
          <a:prstGeom prst="rect">
            <a:avLst/>
          </a:prstGeom>
          <a:solidFill>
            <a:schemeClr val="accent1">
              <a:alpha val="25000"/>
            </a:schemeClr>
          </a:solidFill>
          <a:ln w="12700" cmpd="sng">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“People share seeds to diversify their diet, but seed sharing results in poor crop output”</a:t>
            </a:r>
            <a:endParaRPr lang="en-US" dirty="0">
              <a:solidFill>
                <a:schemeClr val="tx1"/>
              </a:solidFill>
            </a:endParaRPr>
          </a:p>
        </p:txBody>
      </p:sp>
      <p:sp>
        <p:nvSpPr>
          <p:cNvPr id="6" name="Rectangle 5"/>
          <p:cNvSpPr/>
          <p:nvPr/>
        </p:nvSpPr>
        <p:spPr>
          <a:xfrm>
            <a:off x="3836453" y="3703109"/>
            <a:ext cx="4410351" cy="621243"/>
          </a:xfrm>
          <a:prstGeom prst="rect">
            <a:avLst/>
          </a:prstGeom>
          <a:solidFill>
            <a:schemeClr val="accent1">
              <a:alpha val="25000"/>
            </a:schemeClr>
          </a:solidFill>
          <a:ln w="12700" cmpd="sng">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85% of mothers exclusively breastfeed, but many do so incorrectly</a:t>
            </a:r>
            <a:endParaRPr lang="en-US" dirty="0">
              <a:solidFill>
                <a:schemeClr val="tx1"/>
              </a:solidFill>
            </a:endParaRPr>
          </a:p>
        </p:txBody>
      </p:sp>
      <p:pic>
        <p:nvPicPr>
          <p:cNvPr id="13" name="Picture 12"/>
          <p:cNvPicPr>
            <a:picLocks noChangeAspect="1"/>
          </p:cNvPicPr>
          <p:nvPr/>
        </p:nvPicPr>
        <p:blipFill>
          <a:blip r:embed="rId3"/>
          <a:stretch>
            <a:fillRect/>
          </a:stretch>
        </p:blipFill>
        <p:spPr>
          <a:xfrm>
            <a:off x="795666" y="2360505"/>
            <a:ext cx="2607491" cy="2346742"/>
          </a:xfrm>
          <a:prstGeom prst="rect">
            <a:avLst/>
          </a:prstGeom>
          <a:ln w="12700" cmpd="sng">
            <a:solidFill>
              <a:schemeClr val="tx1"/>
            </a:solidFill>
          </a:ln>
        </p:spPr>
      </p:pic>
      <p:sp>
        <p:nvSpPr>
          <p:cNvPr id="8" name="Rectangle 7"/>
          <p:cNvSpPr/>
          <p:nvPr/>
        </p:nvSpPr>
        <p:spPr>
          <a:xfrm>
            <a:off x="3836453" y="4388909"/>
            <a:ext cx="4410351" cy="621243"/>
          </a:xfrm>
          <a:prstGeom prst="rect">
            <a:avLst/>
          </a:prstGeom>
          <a:solidFill>
            <a:schemeClr val="accent1">
              <a:alpha val="25000"/>
            </a:schemeClr>
          </a:solidFill>
          <a:ln w="12700" cmpd="sng">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Young teenage caregivers attended breastfeeding training instead of the mothers</a:t>
            </a:r>
            <a:endParaRPr lang="en-US" dirty="0">
              <a:solidFill>
                <a:schemeClr val="tx1"/>
              </a:solidFill>
            </a:endParaRPr>
          </a:p>
        </p:txBody>
      </p:sp>
      <p:sp>
        <p:nvSpPr>
          <p:cNvPr id="9" name="Rectangle 8"/>
          <p:cNvSpPr/>
          <p:nvPr/>
        </p:nvSpPr>
        <p:spPr>
          <a:xfrm>
            <a:off x="3811063" y="1657352"/>
            <a:ext cx="4410351" cy="621243"/>
          </a:xfrm>
          <a:prstGeom prst="rect">
            <a:avLst/>
          </a:prstGeom>
          <a:solidFill>
            <a:schemeClr val="accent1">
              <a:alpha val="25000"/>
            </a:schemeClr>
          </a:solidFill>
          <a:ln w="12700" cmpd="sng">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CHWs provide information verbally, so basics are covered repetitively (sanitation, hand washing)</a:t>
            </a:r>
            <a:endParaRPr lang="en-US" sz="1600" dirty="0">
              <a:solidFill>
                <a:schemeClr val="tx1"/>
              </a:solidFill>
            </a:endParaRPr>
          </a:p>
        </p:txBody>
      </p:sp>
      <p:sp>
        <p:nvSpPr>
          <p:cNvPr id="10" name="Rectangle 9"/>
          <p:cNvSpPr/>
          <p:nvPr/>
        </p:nvSpPr>
        <p:spPr>
          <a:xfrm>
            <a:off x="3836453" y="2343152"/>
            <a:ext cx="4410351" cy="621243"/>
          </a:xfrm>
          <a:prstGeom prst="rect">
            <a:avLst/>
          </a:prstGeom>
          <a:solidFill>
            <a:schemeClr val="accent1">
              <a:alpha val="25000"/>
            </a:schemeClr>
          </a:solidFill>
          <a:ln w="12700" cmpd="sng">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solidFill>
                  <a:schemeClr val="tx1"/>
                </a:solidFill>
              </a:rPr>
              <a:t>Training is given in large groups, participants are often distracted by their kids and each other</a:t>
            </a:r>
            <a:endParaRPr lang="en-US" sz="1600" dirty="0">
              <a:solidFill>
                <a:schemeClr val="tx1"/>
              </a:solidFill>
            </a:endParaRPr>
          </a:p>
        </p:txBody>
      </p:sp>
    </p:spTree>
    <p:extLst>
      <p:ext uri="{BB962C8B-B14F-4D97-AF65-F5344CB8AC3E}">
        <p14:creationId xmlns:p14="http://schemas.microsoft.com/office/powerpoint/2010/main" val="136017745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Curriculum Gaps</a:t>
            </a:r>
            <a:endParaRPr lang="en-US" dirty="0"/>
          </a:p>
        </p:txBody>
      </p:sp>
      <p:sp>
        <p:nvSpPr>
          <p:cNvPr id="3" name="Content Placeholder 2"/>
          <p:cNvSpPr>
            <a:spLocks noGrp="1"/>
          </p:cNvSpPr>
          <p:nvPr>
            <p:ph idx="1"/>
          </p:nvPr>
        </p:nvSpPr>
        <p:spPr/>
        <p:txBody>
          <a:bodyPr>
            <a:normAutofit/>
          </a:bodyPr>
          <a:lstStyle/>
          <a:p>
            <a:pPr marL="0" indent="0">
              <a:buNone/>
            </a:pPr>
            <a:r>
              <a:rPr lang="en-US" sz="2800" dirty="0" smtClean="0"/>
              <a:t>Beneficiaries desire further material to support and enhance their knowledge development</a:t>
            </a:r>
          </a:p>
          <a:p>
            <a:pPr marL="0" indent="0">
              <a:buNone/>
            </a:pPr>
            <a:endParaRPr lang="en-US" sz="2800" dirty="0"/>
          </a:p>
        </p:txBody>
      </p:sp>
      <p:sp>
        <p:nvSpPr>
          <p:cNvPr id="4" name="Rectangle 3"/>
          <p:cNvSpPr/>
          <p:nvPr/>
        </p:nvSpPr>
        <p:spPr>
          <a:xfrm>
            <a:off x="4416448" y="2102909"/>
            <a:ext cx="4410351" cy="621243"/>
          </a:xfrm>
          <a:prstGeom prst="rect">
            <a:avLst/>
          </a:prstGeom>
          <a:solidFill>
            <a:schemeClr val="accent1">
              <a:alpha val="25000"/>
            </a:schemeClr>
          </a:solidFill>
          <a:ln w="12700" cmpd="sng">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 want to learn more planting techniques” </a:t>
            </a:r>
            <a:endParaRPr lang="en-US" dirty="0">
              <a:solidFill>
                <a:schemeClr val="tx1"/>
              </a:solidFill>
            </a:endParaRPr>
          </a:p>
        </p:txBody>
      </p:sp>
      <p:sp>
        <p:nvSpPr>
          <p:cNvPr id="5" name="Rectangle 4"/>
          <p:cNvSpPr/>
          <p:nvPr/>
        </p:nvSpPr>
        <p:spPr>
          <a:xfrm>
            <a:off x="4416463" y="2800352"/>
            <a:ext cx="4410351" cy="621243"/>
          </a:xfrm>
          <a:prstGeom prst="rect">
            <a:avLst/>
          </a:prstGeom>
          <a:solidFill>
            <a:schemeClr val="accent1">
              <a:alpha val="25000"/>
            </a:schemeClr>
          </a:solidFill>
          <a:ln w="12700" cmpd="sng">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 forget what ingredients go into the food we prepared” </a:t>
            </a:r>
            <a:endParaRPr lang="en-US" dirty="0">
              <a:solidFill>
                <a:schemeClr val="tx1"/>
              </a:solidFill>
            </a:endParaRPr>
          </a:p>
        </p:txBody>
      </p:sp>
      <p:pic>
        <p:nvPicPr>
          <p:cNvPr id="15" name="Picture 14" descr="1979631_901617838869_509235067_n.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7324" y="2358631"/>
            <a:ext cx="3932799" cy="2348618"/>
          </a:xfrm>
          <a:prstGeom prst="rect">
            <a:avLst/>
          </a:prstGeom>
          <a:ln w="12700" cmpd="sng">
            <a:solidFill>
              <a:schemeClr val="tx1"/>
            </a:solidFill>
          </a:ln>
        </p:spPr>
      </p:pic>
      <p:sp>
        <p:nvSpPr>
          <p:cNvPr id="9" name="Rectangle 8"/>
          <p:cNvSpPr/>
          <p:nvPr/>
        </p:nvSpPr>
        <p:spPr>
          <a:xfrm>
            <a:off x="4416463" y="3548381"/>
            <a:ext cx="4410351" cy="621243"/>
          </a:xfrm>
          <a:prstGeom prst="rect">
            <a:avLst/>
          </a:prstGeom>
          <a:solidFill>
            <a:schemeClr val="accent1">
              <a:alpha val="25000"/>
            </a:schemeClr>
          </a:solidFill>
          <a:ln w="12700" cmpd="sng">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“I’m buying vegetables because my kitchen garden doesn’t work in the dry season”</a:t>
            </a:r>
            <a:endParaRPr lang="en-US" dirty="0">
              <a:solidFill>
                <a:schemeClr val="tx1"/>
              </a:solidFill>
            </a:endParaRPr>
          </a:p>
        </p:txBody>
      </p:sp>
      <p:sp>
        <p:nvSpPr>
          <p:cNvPr id="10" name="Rectangle 9"/>
          <p:cNvSpPr/>
          <p:nvPr/>
        </p:nvSpPr>
        <p:spPr>
          <a:xfrm>
            <a:off x="4419603" y="4236509"/>
            <a:ext cx="4410351" cy="621243"/>
          </a:xfrm>
          <a:prstGeom prst="rect">
            <a:avLst/>
          </a:prstGeom>
          <a:solidFill>
            <a:schemeClr val="accent1">
              <a:alpha val="25000"/>
            </a:schemeClr>
          </a:solidFill>
          <a:ln w="12700" cmpd="sng">
            <a:solidFill>
              <a:schemeClr val="accent1">
                <a:shade val="95000"/>
                <a:satMod val="10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It is taken for granted what beneficiaries already know- cassava leaf example</a:t>
            </a:r>
            <a:endParaRPr lang="en-US" dirty="0">
              <a:solidFill>
                <a:schemeClr val="tx1"/>
              </a:solidFill>
            </a:endParaRPr>
          </a:p>
        </p:txBody>
      </p:sp>
    </p:spTree>
    <p:extLst>
      <p:ext uri="{BB962C8B-B14F-4D97-AF65-F5344CB8AC3E}">
        <p14:creationId xmlns:p14="http://schemas.microsoft.com/office/powerpoint/2010/main" val="393241644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CRS Opportunity #1</a:t>
            </a:r>
            <a:endParaRPr lang="en-US" dirty="0"/>
          </a:p>
        </p:txBody>
      </p:sp>
      <p:sp>
        <p:nvSpPr>
          <p:cNvPr id="3" name="Content Placeholder 2"/>
          <p:cNvSpPr>
            <a:spLocks noGrp="1"/>
          </p:cNvSpPr>
          <p:nvPr>
            <p:ph idx="1"/>
          </p:nvPr>
        </p:nvSpPr>
        <p:spPr>
          <a:xfrm>
            <a:off x="461870" y="955229"/>
            <a:ext cx="8229600" cy="612099"/>
          </a:xfrm>
        </p:spPr>
        <p:txBody>
          <a:bodyPr/>
          <a:lstStyle/>
          <a:p>
            <a:pPr marL="0" indent="0">
              <a:buNone/>
            </a:pPr>
            <a:r>
              <a:rPr lang="en-US" dirty="0" smtClean="0"/>
              <a:t>Optimize Current Programming</a:t>
            </a:r>
            <a:endParaRPr lang="en-US" dirty="0"/>
          </a:p>
        </p:txBody>
      </p:sp>
      <p:cxnSp>
        <p:nvCxnSpPr>
          <p:cNvPr id="5" name="Straight Connector 4"/>
          <p:cNvCxnSpPr/>
          <p:nvPr/>
        </p:nvCxnSpPr>
        <p:spPr>
          <a:xfrm flipH="1">
            <a:off x="856543" y="1886609"/>
            <a:ext cx="1" cy="2664153"/>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856539" y="4550761"/>
            <a:ext cx="3303578"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258823" y="4550768"/>
            <a:ext cx="901294" cy="307777"/>
          </a:xfrm>
          <a:prstGeom prst="rect">
            <a:avLst/>
          </a:prstGeom>
          <a:noFill/>
        </p:spPr>
        <p:txBody>
          <a:bodyPr wrap="square" rtlCol="0">
            <a:spAutoFit/>
          </a:bodyPr>
          <a:lstStyle/>
          <a:p>
            <a:pPr algn="r"/>
            <a:r>
              <a:rPr lang="en-US" sz="1400" dirty="0" smtClean="0"/>
              <a:t>Year</a:t>
            </a:r>
            <a:endParaRPr lang="en-US" sz="1400" dirty="0"/>
          </a:p>
        </p:txBody>
      </p:sp>
      <p:sp>
        <p:nvSpPr>
          <p:cNvPr id="8" name="TextBox 7"/>
          <p:cNvSpPr txBox="1"/>
          <p:nvPr/>
        </p:nvSpPr>
        <p:spPr>
          <a:xfrm rot="16200000">
            <a:off x="-215639" y="2543289"/>
            <a:ext cx="1836577" cy="523220"/>
          </a:xfrm>
          <a:prstGeom prst="rect">
            <a:avLst/>
          </a:prstGeom>
          <a:noFill/>
        </p:spPr>
        <p:txBody>
          <a:bodyPr wrap="square" rtlCol="0">
            <a:spAutoFit/>
          </a:bodyPr>
          <a:lstStyle/>
          <a:p>
            <a:pPr algn="r"/>
            <a:r>
              <a:rPr lang="en-US" sz="1400" dirty="0" smtClean="0"/>
              <a:t>Rate of Malnutrition (&lt;5)</a:t>
            </a:r>
            <a:endParaRPr lang="en-US" sz="1400" dirty="0"/>
          </a:p>
        </p:txBody>
      </p:sp>
      <p:sp>
        <p:nvSpPr>
          <p:cNvPr id="9" name="TextBox 8"/>
          <p:cNvSpPr txBox="1"/>
          <p:nvPr/>
        </p:nvSpPr>
        <p:spPr>
          <a:xfrm>
            <a:off x="5198893" y="1706614"/>
            <a:ext cx="3050587" cy="3016211"/>
          </a:xfrm>
          <a:prstGeom prst="rect">
            <a:avLst/>
          </a:prstGeom>
          <a:noFill/>
        </p:spPr>
        <p:txBody>
          <a:bodyPr wrap="square" rtlCol="0">
            <a:spAutoFit/>
          </a:bodyPr>
          <a:lstStyle/>
          <a:p>
            <a:pPr>
              <a:spcAft>
                <a:spcPts val="1200"/>
              </a:spcAft>
            </a:pPr>
            <a:r>
              <a:rPr lang="en-US" dirty="0" smtClean="0"/>
              <a:t>CRS nutrition program reaches critical mass faster &amp; more efficiently with enhanced training and materials</a:t>
            </a:r>
          </a:p>
          <a:p>
            <a:pPr marL="285750" indent="-285750">
              <a:buFont typeface="Arial"/>
              <a:buChar char="•"/>
            </a:pPr>
            <a:r>
              <a:rPr lang="en-US" dirty="0" smtClean="0"/>
              <a:t>Pamphlets for beneficiaries with pictures</a:t>
            </a:r>
          </a:p>
          <a:p>
            <a:pPr marL="285750" indent="-285750">
              <a:buFont typeface="Arial"/>
              <a:buChar char="•"/>
            </a:pPr>
            <a:r>
              <a:rPr lang="en-US" dirty="0" smtClean="0"/>
              <a:t>Consistent messaging of best practices </a:t>
            </a:r>
            <a:endParaRPr lang="en-US" dirty="0"/>
          </a:p>
          <a:p>
            <a:pPr marL="285750" indent="-285750">
              <a:buFont typeface="Arial"/>
              <a:buChar char="•"/>
            </a:pPr>
            <a:r>
              <a:rPr lang="en-US" dirty="0" smtClean="0"/>
              <a:t>Decrease teacher-student ratio for training sessions</a:t>
            </a:r>
            <a:endParaRPr lang="en-US" dirty="0"/>
          </a:p>
        </p:txBody>
      </p:sp>
      <p:sp>
        <p:nvSpPr>
          <p:cNvPr id="12" name="Rounded Rectangle 11"/>
          <p:cNvSpPr/>
          <p:nvPr/>
        </p:nvSpPr>
        <p:spPr>
          <a:xfrm>
            <a:off x="443254" y="1567328"/>
            <a:ext cx="4023416" cy="3361089"/>
          </a:xfrm>
          <a:prstGeom prst="round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4755766" y="1567328"/>
            <a:ext cx="4023416" cy="3361089"/>
          </a:xfrm>
          <a:prstGeom prst="round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1231179" y="2644767"/>
            <a:ext cx="2768941" cy="523220"/>
          </a:xfrm>
          <a:prstGeom prst="rect">
            <a:avLst/>
          </a:prstGeom>
          <a:noFill/>
        </p:spPr>
        <p:txBody>
          <a:bodyPr wrap="square" rtlCol="0">
            <a:spAutoFit/>
          </a:bodyPr>
          <a:lstStyle/>
          <a:p>
            <a:r>
              <a:rPr lang="en-US" sz="1400" dirty="0" smtClean="0">
                <a:solidFill>
                  <a:srgbClr val="FF0000"/>
                </a:solidFill>
              </a:rPr>
              <a:t>[Extrapolated rate of malnutrition from CRS monitoring activities]</a:t>
            </a:r>
            <a:endParaRPr lang="en-US" sz="1400" dirty="0">
              <a:solidFill>
                <a:srgbClr val="FF0000"/>
              </a:solidFill>
            </a:endParaRPr>
          </a:p>
        </p:txBody>
      </p:sp>
    </p:spTree>
    <p:extLst>
      <p:ext uri="{BB962C8B-B14F-4D97-AF65-F5344CB8AC3E}">
        <p14:creationId xmlns:p14="http://schemas.microsoft.com/office/powerpoint/2010/main" val="35098398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G_20140308_174910_80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220200" cy="5197662"/>
          </a:xfrm>
          <a:prstGeom prst="rect">
            <a:avLst/>
          </a:prstGeom>
        </p:spPr>
      </p:pic>
      <p:sp>
        <p:nvSpPr>
          <p:cNvPr id="5" name="Rectangle 4"/>
          <p:cNvSpPr/>
          <p:nvPr/>
        </p:nvSpPr>
        <p:spPr>
          <a:xfrm>
            <a:off x="961437" y="4064243"/>
            <a:ext cx="7233354" cy="1015663"/>
          </a:xfrm>
          <a:prstGeom prst="rect">
            <a:avLst/>
          </a:prstGeom>
          <a:solidFill>
            <a:srgbClr val="000000"/>
          </a:solidFill>
        </p:spPr>
        <p:txBody>
          <a:bodyPr wrap="square">
            <a:spAutoFit/>
          </a:bodyPr>
          <a:lstStyle/>
          <a:p>
            <a:pPr algn="ctr"/>
            <a:r>
              <a:rPr lang="en-US" sz="2000" b="1" dirty="0" smtClean="0">
                <a:solidFill>
                  <a:srgbClr val="FFFFFF"/>
                </a:solidFill>
              </a:rPr>
              <a:t>The Challenge: </a:t>
            </a:r>
            <a:r>
              <a:rPr lang="en-US" sz="2000" dirty="0" smtClean="0">
                <a:solidFill>
                  <a:srgbClr val="FFFFFF"/>
                </a:solidFill>
              </a:rPr>
              <a:t>Use CRS’s core </a:t>
            </a:r>
            <a:r>
              <a:rPr lang="en-US" sz="2000" dirty="0">
                <a:solidFill>
                  <a:srgbClr val="FFFFFF"/>
                </a:solidFill>
              </a:rPr>
              <a:t>capabilities to address areas of mutual need for their beneficiaries and large companies, creating shared value for both groups and diversifying CRS’s funding </a:t>
            </a:r>
            <a:r>
              <a:rPr lang="en-US" sz="2000" dirty="0" smtClean="0">
                <a:solidFill>
                  <a:srgbClr val="FFFFFF"/>
                </a:solidFill>
              </a:rPr>
              <a:t>sources.</a:t>
            </a:r>
            <a:endParaRPr lang="en-US" sz="2000" dirty="0">
              <a:solidFill>
                <a:srgbClr val="FFFFFF"/>
              </a:solidFill>
            </a:endParaRPr>
          </a:p>
        </p:txBody>
      </p:sp>
      <p:pic>
        <p:nvPicPr>
          <p:cNvPr id="6" name="Picture 5" descr="Ghana.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912" y="149736"/>
            <a:ext cx="1660109" cy="1962150"/>
          </a:xfrm>
          <a:prstGeom prst="rect">
            <a:avLst/>
          </a:prstGeom>
        </p:spPr>
      </p:pic>
      <p:sp>
        <p:nvSpPr>
          <p:cNvPr id="7" name="TextBox 6"/>
          <p:cNvSpPr txBox="1"/>
          <p:nvPr/>
        </p:nvSpPr>
        <p:spPr>
          <a:xfrm>
            <a:off x="7081421" y="208536"/>
            <a:ext cx="1828800" cy="707886"/>
          </a:xfrm>
          <a:prstGeom prst="rect">
            <a:avLst/>
          </a:prstGeom>
          <a:noFill/>
        </p:spPr>
        <p:txBody>
          <a:bodyPr wrap="square" rtlCol="0">
            <a:spAutoFit/>
          </a:bodyPr>
          <a:lstStyle/>
          <a:p>
            <a:r>
              <a:rPr lang="en-US" sz="4000" b="1" dirty="0" smtClean="0"/>
              <a:t>Ghana</a:t>
            </a:r>
            <a:endParaRPr lang="en-US" b="1" dirty="0"/>
          </a:p>
        </p:txBody>
      </p:sp>
    </p:spTree>
    <p:extLst>
      <p:ext uri="{BB962C8B-B14F-4D97-AF65-F5344CB8AC3E}">
        <p14:creationId xmlns:p14="http://schemas.microsoft.com/office/powerpoint/2010/main" val="14593572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CRS Opportunity #2</a:t>
            </a:r>
            <a:endParaRPr lang="en-US" dirty="0"/>
          </a:p>
        </p:txBody>
      </p:sp>
      <p:sp>
        <p:nvSpPr>
          <p:cNvPr id="3" name="Content Placeholder 2"/>
          <p:cNvSpPr>
            <a:spLocks noGrp="1"/>
          </p:cNvSpPr>
          <p:nvPr>
            <p:ph idx="1"/>
          </p:nvPr>
        </p:nvSpPr>
        <p:spPr/>
        <p:txBody>
          <a:bodyPr/>
          <a:lstStyle/>
          <a:p>
            <a:pPr marL="0" indent="0">
              <a:buNone/>
            </a:pPr>
            <a:r>
              <a:rPr lang="en-US" dirty="0" smtClean="0"/>
              <a:t>PSP + Nutrition Model</a:t>
            </a:r>
          </a:p>
          <a:p>
            <a:pPr marL="0" indent="0">
              <a:buNone/>
            </a:pPr>
            <a:endParaRPr lang="en-US" dirty="0"/>
          </a:p>
        </p:txBody>
      </p:sp>
      <p:pic>
        <p:nvPicPr>
          <p:cNvPr id="4" name="Picture 3" descr="KEN2012072348.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57200" y="1836011"/>
            <a:ext cx="4214544" cy="2758611"/>
          </a:xfrm>
          <a:prstGeom prst="rect">
            <a:avLst/>
          </a:prstGeom>
          <a:ln w="12700" cmpd="sng">
            <a:solidFill>
              <a:schemeClr val="tx1"/>
            </a:solidFill>
          </a:ln>
        </p:spPr>
      </p:pic>
      <p:sp>
        <p:nvSpPr>
          <p:cNvPr id="5" name="TextBox 4"/>
          <p:cNvSpPr txBox="1"/>
          <p:nvPr/>
        </p:nvSpPr>
        <p:spPr>
          <a:xfrm>
            <a:off x="5198879" y="1706608"/>
            <a:ext cx="3343624" cy="3385542"/>
          </a:xfrm>
          <a:prstGeom prst="rect">
            <a:avLst/>
          </a:prstGeom>
          <a:noFill/>
        </p:spPr>
        <p:txBody>
          <a:bodyPr wrap="square" rtlCol="0">
            <a:spAutoFit/>
          </a:bodyPr>
          <a:lstStyle/>
          <a:p>
            <a:pPr>
              <a:spcAft>
                <a:spcPts val="1200"/>
              </a:spcAft>
            </a:pPr>
            <a:r>
              <a:rPr lang="en-US" sz="2000" dirty="0" smtClean="0"/>
              <a:t>Overlay nutrition training sessions onto a sustainable practice, PSP + SILC groups</a:t>
            </a:r>
          </a:p>
          <a:p>
            <a:pPr marL="342900" indent="-342900">
              <a:buFont typeface="Arial"/>
              <a:buChar char="•"/>
            </a:pPr>
            <a:r>
              <a:rPr lang="en-US" dirty="0" smtClean="0"/>
              <a:t>Provides consistent support for nutrition questions &amp; techniques</a:t>
            </a:r>
          </a:p>
          <a:p>
            <a:pPr marL="342900" indent="-342900">
              <a:buFont typeface="Arial"/>
              <a:buChar char="•"/>
            </a:pPr>
            <a:r>
              <a:rPr lang="en-US" dirty="0" smtClean="0"/>
              <a:t>Disseminates information in a sustainable forum</a:t>
            </a:r>
          </a:p>
          <a:p>
            <a:pPr marL="342900" indent="-342900">
              <a:buFont typeface="Arial"/>
              <a:buChar char="•"/>
            </a:pPr>
            <a:r>
              <a:rPr lang="en-US" dirty="0" smtClean="0"/>
              <a:t>Provides opportunity to identify members in need of additional nutrition support</a:t>
            </a:r>
            <a:endParaRPr lang="en-US" dirty="0"/>
          </a:p>
        </p:txBody>
      </p:sp>
    </p:spTree>
    <p:extLst>
      <p:ext uri="{BB962C8B-B14F-4D97-AF65-F5344CB8AC3E}">
        <p14:creationId xmlns:p14="http://schemas.microsoft.com/office/powerpoint/2010/main" val="59212450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749" y="2307569"/>
            <a:ext cx="8229600" cy="857250"/>
          </a:xfrm>
        </p:spPr>
        <p:txBody>
          <a:bodyPr/>
          <a:lstStyle/>
          <a:p>
            <a:r>
              <a:rPr lang="en-US" dirty="0" smtClean="0"/>
              <a:t>Cambodia</a:t>
            </a:r>
            <a:endParaRPr lang="en-US" dirty="0"/>
          </a:p>
        </p:txBody>
      </p:sp>
      <p:sp>
        <p:nvSpPr>
          <p:cNvPr id="5" name="TextBox 4"/>
          <p:cNvSpPr txBox="1"/>
          <p:nvPr/>
        </p:nvSpPr>
        <p:spPr>
          <a:xfrm>
            <a:off x="2332058" y="2914650"/>
            <a:ext cx="6507145" cy="400110"/>
          </a:xfrm>
          <a:prstGeom prst="rect">
            <a:avLst/>
          </a:prstGeom>
          <a:noFill/>
        </p:spPr>
        <p:txBody>
          <a:bodyPr wrap="square" rtlCol="0">
            <a:spAutoFit/>
          </a:bodyPr>
          <a:lstStyle/>
          <a:p>
            <a:r>
              <a:rPr lang="en-US" sz="2000" dirty="0" smtClean="0"/>
              <a:t>“the stalled truck”</a:t>
            </a:r>
            <a:endParaRPr lang="en-US" sz="2000" dirty="0"/>
          </a:p>
        </p:txBody>
      </p:sp>
      <p:sp>
        <p:nvSpPr>
          <p:cNvPr id="16" name="Rounded Rectangle 15"/>
          <p:cNvSpPr/>
          <p:nvPr/>
        </p:nvSpPr>
        <p:spPr>
          <a:xfrm>
            <a:off x="4731448" y="1423327"/>
            <a:ext cx="4023416" cy="3361089"/>
          </a:xfrm>
          <a:prstGeom prst="roundRec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6106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57053"/>
            <a:ext cx="1875610" cy="4600703"/>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77227" y="264106"/>
            <a:ext cx="1599637" cy="369332"/>
          </a:xfrm>
          <a:prstGeom prst="rect">
            <a:avLst/>
          </a:prstGeom>
          <a:noFill/>
        </p:spPr>
        <p:txBody>
          <a:bodyPr wrap="square" rtlCol="0">
            <a:spAutoFit/>
          </a:bodyPr>
          <a:lstStyle/>
          <a:p>
            <a:pPr algn="ctr"/>
            <a:r>
              <a:rPr lang="en-US" dirty="0" smtClean="0">
                <a:solidFill>
                  <a:schemeClr val="bg1"/>
                </a:solidFill>
              </a:rPr>
              <a:t>Information</a:t>
            </a:r>
            <a:endParaRPr lang="en-US" dirty="0">
              <a:solidFill>
                <a:schemeClr val="bg1"/>
              </a:solidFill>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2848" y="586440"/>
            <a:ext cx="1523561" cy="1028404"/>
          </a:xfrm>
          <a:prstGeom prst="rect">
            <a:avLst/>
          </a:prstGeom>
          <a:ln w="12700" cmpd="sng">
            <a:solidFill>
              <a:schemeClr val="tx1"/>
            </a:solidFill>
          </a:ln>
        </p:spPr>
      </p:pic>
      <p:sp>
        <p:nvSpPr>
          <p:cNvPr id="7" name="Rectangle 6"/>
          <p:cNvSpPr/>
          <p:nvPr/>
        </p:nvSpPr>
        <p:spPr>
          <a:xfrm>
            <a:off x="2536372" y="259008"/>
            <a:ext cx="1875610" cy="4598742"/>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685000" y="266069"/>
            <a:ext cx="1599637" cy="369332"/>
          </a:xfrm>
          <a:prstGeom prst="rect">
            <a:avLst/>
          </a:prstGeom>
          <a:noFill/>
        </p:spPr>
        <p:txBody>
          <a:bodyPr wrap="square" rtlCol="0">
            <a:spAutoFit/>
          </a:bodyPr>
          <a:lstStyle/>
          <a:p>
            <a:pPr algn="ctr"/>
            <a:r>
              <a:rPr lang="en-US" dirty="0" smtClean="0">
                <a:solidFill>
                  <a:schemeClr val="bg1"/>
                </a:solidFill>
              </a:rPr>
              <a:t>Knowledge</a:t>
            </a:r>
            <a:endParaRPr lang="en-US" dirty="0">
              <a:solidFill>
                <a:schemeClr val="bg1"/>
              </a:solidFill>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50122" y="588699"/>
            <a:ext cx="1523562" cy="1028404"/>
          </a:xfrm>
          <a:prstGeom prst="rect">
            <a:avLst/>
          </a:prstGeom>
          <a:ln>
            <a:solidFill>
              <a:schemeClr val="tx1"/>
            </a:solidFill>
          </a:ln>
        </p:spPr>
      </p:pic>
      <p:sp>
        <p:nvSpPr>
          <p:cNvPr id="10" name="Rectangle 9"/>
          <p:cNvSpPr/>
          <p:nvPr/>
        </p:nvSpPr>
        <p:spPr>
          <a:xfrm>
            <a:off x="4800600" y="257123"/>
            <a:ext cx="1875610" cy="4600629"/>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949234" y="264181"/>
            <a:ext cx="1599637" cy="369332"/>
          </a:xfrm>
          <a:prstGeom prst="rect">
            <a:avLst/>
          </a:prstGeom>
          <a:noFill/>
        </p:spPr>
        <p:txBody>
          <a:bodyPr wrap="square" rtlCol="0">
            <a:spAutoFit/>
          </a:bodyPr>
          <a:lstStyle/>
          <a:p>
            <a:pPr algn="ctr"/>
            <a:r>
              <a:rPr lang="en-US" dirty="0" smtClean="0">
                <a:solidFill>
                  <a:schemeClr val="bg1"/>
                </a:solidFill>
              </a:rPr>
              <a:t>Action</a:t>
            </a:r>
            <a:endParaRPr lang="en-US" dirty="0">
              <a:solidFill>
                <a:schemeClr val="bg1"/>
              </a:solidFill>
            </a:endParaRP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9233" y="575056"/>
            <a:ext cx="1559175" cy="1052444"/>
          </a:xfrm>
          <a:prstGeom prst="rect">
            <a:avLst/>
          </a:prstGeom>
          <a:ln w="12700" cmpd="sng">
            <a:solidFill>
              <a:schemeClr val="tx1"/>
            </a:solidFill>
          </a:ln>
        </p:spPr>
      </p:pic>
      <p:sp>
        <p:nvSpPr>
          <p:cNvPr id="13" name="Rectangle 12"/>
          <p:cNvSpPr/>
          <p:nvPr/>
        </p:nvSpPr>
        <p:spPr>
          <a:xfrm>
            <a:off x="7039790" y="257120"/>
            <a:ext cx="1875610" cy="4600629"/>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7188424" y="254411"/>
            <a:ext cx="1599637" cy="369332"/>
          </a:xfrm>
          <a:prstGeom prst="rect">
            <a:avLst/>
          </a:prstGeom>
          <a:noFill/>
        </p:spPr>
        <p:txBody>
          <a:bodyPr wrap="square" rtlCol="0">
            <a:spAutoFit/>
          </a:bodyPr>
          <a:lstStyle/>
          <a:p>
            <a:pPr algn="ctr"/>
            <a:r>
              <a:rPr lang="en-US" dirty="0" smtClean="0">
                <a:solidFill>
                  <a:schemeClr val="bg1"/>
                </a:solidFill>
              </a:rPr>
              <a:t>Availability</a:t>
            </a:r>
            <a:endParaRPr lang="en-US" dirty="0">
              <a:solidFill>
                <a:schemeClr val="bg1"/>
              </a:solidFill>
            </a:endParaRPr>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15292" y="575054"/>
            <a:ext cx="1551053" cy="1046961"/>
          </a:xfrm>
          <a:prstGeom prst="rect">
            <a:avLst/>
          </a:prstGeom>
          <a:ln w="12700" cmpd="sng">
            <a:solidFill>
              <a:schemeClr val="tx1"/>
            </a:solidFill>
          </a:ln>
        </p:spPr>
      </p:pic>
      <p:sp>
        <p:nvSpPr>
          <p:cNvPr id="16" name="Right Arrow 15"/>
          <p:cNvSpPr/>
          <p:nvPr/>
        </p:nvSpPr>
        <p:spPr>
          <a:xfrm>
            <a:off x="6705600" y="971556"/>
            <a:ext cx="292608" cy="1481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4453564" y="971556"/>
            <a:ext cx="292608" cy="1481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2167564" y="971556"/>
            <a:ext cx="292608" cy="1481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7072447" y="2090057"/>
            <a:ext cx="1875610" cy="369332"/>
          </a:xfrm>
          <a:prstGeom prst="rect">
            <a:avLst/>
          </a:prstGeom>
          <a:noFill/>
        </p:spPr>
        <p:txBody>
          <a:bodyPr wrap="square" rtlCol="0">
            <a:spAutoFit/>
          </a:bodyPr>
          <a:lstStyle/>
          <a:p>
            <a:r>
              <a:rPr lang="en-US" dirty="0" smtClean="0"/>
              <a:t>Insert Data</a:t>
            </a:r>
          </a:p>
        </p:txBody>
      </p:sp>
      <p:sp>
        <p:nvSpPr>
          <p:cNvPr id="20" name="TextBox 19"/>
          <p:cNvSpPr txBox="1"/>
          <p:nvPr/>
        </p:nvSpPr>
        <p:spPr>
          <a:xfrm>
            <a:off x="2684993" y="2171700"/>
            <a:ext cx="1875610" cy="369332"/>
          </a:xfrm>
          <a:prstGeom prst="rect">
            <a:avLst/>
          </a:prstGeom>
          <a:noFill/>
        </p:spPr>
        <p:txBody>
          <a:bodyPr wrap="square" rtlCol="0">
            <a:spAutoFit/>
          </a:bodyPr>
          <a:lstStyle/>
          <a:p>
            <a:r>
              <a:rPr lang="en-US" dirty="0" smtClean="0"/>
              <a:t>Insert Data</a:t>
            </a:r>
          </a:p>
        </p:txBody>
      </p:sp>
      <p:sp>
        <p:nvSpPr>
          <p:cNvPr id="21" name="TextBox 20"/>
          <p:cNvSpPr txBox="1"/>
          <p:nvPr/>
        </p:nvSpPr>
        <p:spPr>
          <a:xfrm>
            <a:off x="381000" y="2171700"/>
            <a:ext cx="1875610" cy="369332"/>
          </a:xfrm>
          <a:prstGeom prst="rect">
            <a:avLst/>
          </a:prstGeom>
          <a:noFill/>
        </p:spPr>
        <p:txBody>
          <a:bodyPr wrap="square" rtlCol="0">
            <a:spAutoFit/>
          </a:bodyPr>
          <a:lstStyle/>
          <a:p>
            <a:r>
              <a:rPr lang="en-US" dirty="0" smtClean="0"/>
              <a:t>Insert Data</a:t>
            </a:r>
          </a:p>
        </p:txBody>
      </p:sp>
      <p:sp>
        <p:nvSpPr>
          <p:cNvPr id="22" name="TextBox 21"/>
          <p:cNvSpPr txBox="1"/>
          <p:nvPr/>
        </p:nvSpPr>
        <p:spPr>
          <a:xfrm>
            <a:off x="5006570" y="2228557"/>
            <a:ext cx="1875610" cy="923330"/>
          </a:xfrm>
          <a:prstGeom prst="rect">
            <a:avLst/>
          </a:prstGeom>
          <a:noFill/>
        </p:spPr>
        <p:txBody>
          <a:bodyPr wrap="square" rtlCol="0">
            <a:spAutoFit/>
          </a:bodyPr>
          <a:lstStyle/>
          <a:p>
            <a:pPr marL="285750" indent="-285750">
              <a:buFont typeface="Arial" panose="020B0604020202020204" pitchFamily="34" charset="0"/>
              <a:buChar char="•"/>
            </a:pPr>
            <a:r>
              <a:rPr lang="en-US" dirty="0" smtClean="0"/>
              <a:t>Training</a:t>
            </a:r>
          </a:p>
          <a:p>
            <a:pPr marL="285750" indent="-285750">
              <a:buFont typeface="Arial" panose="020B0604020202020204" pitchFamily="34" charset="0"/>
              <a:buChar char="•"/>
            </a:pPr>
            <a:r>
              <a:rPr lang="en-US" dirty="0" smtClean="0"/>
              <a:t>Materials</a:t>
            </a:r>
          </a:p>
          <a:p>
            <a:pPr marL="285750" indent="-285750">
              <a:buFont typeface="Arial" panose="020B0604020202020204" pitchFamily="34" charset="0"/>
              <a:buChar char="•"/>
            </a:pPr>
            <a:endParaRPr lang="en-US" dirty="0" smtClean="0"/>
          </a:p>
        </p:txBody>
      </p:sp>
      <p:sp>
        <p:nvSpPr>
          <p:cNvPr id="23" name="TextBox 22"/>
          <p:cNvSpPr txBox="1"/>
          <p:nvPr/>
        </p:nvSpPr>
        <p:spPr>
          <a:xfrm>
            <a:off x="5077894" y="2661672"/>
            <a:ext cx="1151469" cy="1785104"/>
          </a:xfrm>
          <a:prstGeom prst="rect">
            <a:avLst/>
          </a:prstGeom>
          <a:noFill/>
        </p:spPr>
        <p:txBody>
          <a:bodyPr wrap="square" rtlCol="0">
            <a:spAutoFit/>
          </a:bodyPr>
          <a:lstStyle/>
          <a:p>
            <a:r>
              <a:rPr lang="en-US" sz="1000" dirty="0"/>
              <a:t>Barriers to action e.g. “</a:t>
            </a:r>
            <a:r>
              <a:rPr lang="en-US" sz="1000" i="1" dirty="0"/>
              <a:t>eat rice</a:t>
            </a:r>
            <a:r>
              <a:rPr lang="en-US" sz="1000" dirty="0"/>
              <a:t>” Khmer: overreliance on rice </a:t>
            </a:r>
          </a:p>
          <a:p>
            <a:r>
              <a:rPr lang="en-US" sz="1000" dirty="0"/>
              <a:t>Cultural beliefs detrimental to nutrition ” </a:t>
            </a:r>
            <a:r>
              <a:rPr lang="en-US" sz="1000" dirty="0" smtClean="0"/>
              <a:t>PLM </a:t>
            </a:r>
            <a:r>
              <a:rPr lang="en-US" sz="1000" i="1" dirty="0" smtClean="0"/>
              <a:t>drink </a:t>
            </a:r>
            <a:r>
              <a:rPr lang="en-US" sz="1000" i="1" dirty="0"/>
              <a:t>rice wine to stimulate breast milk production</a:t>
            </a:r>
            <a:endParaRPr lang="en-US" sz="1000" dirty="0" smtClean="0"/>
          </a:p>
        </p:txBody>
      </p:sp>
      <p:sp>
        <p:nvSpPr>
          <p:cNvPr id="24" name="TextBox 23"/>
          <p:cNvSpPr txBox="1"/>
          <p:nvPr/>
        </p:nvSpPr>
        <p:spPr>
          <a:xfrm>
            <a:off x="2819400" y="2661672"/>
            <a:ext cx="1648882" cy="1569660"/>
          </a:xfrm>
          <a:prstGeom prst="rect">
            <a:avLst/>
          </a:prstGeom>
          <a:noFill/>
        </p:spPr>
        <p:txBody>
          <a:bodyPr wrap="square" rtlCol="0">
            <a:spAutoFit/>
          </a:bodyPr>
          <a:lstStyle/>
          <a:p>
            <a:pPr marL="171450" indent="-171450">
              <a:buFont typeface="Arial" panose="020B0604020202020204" pitchFamily="34" charset="0"/>
              <a:buChar char="•"/>
            </a:pPr>
            <a:r>
              <a:rPr lang="en-US" sz="1200" dirty="0" smtClean="0"/>
              <a:t>Critical mass  of people know what is healthy</a:t>
            </a:r>
          </a:p>
          <a:p>
            <a:pPr marL="171450" indent="-171450">
              <a:buFont typeface="Arial" panose="020B0604020202020204" pitchFamily="34" charset="0"/>
              <a:buChar char="•"/>
            </a:pPr>
            <a:r>
              <a:rPr lang="en-US" sz="1200" dirty="0" smtClean="0"/>
              <a:t>Cooking with the right foods </a:t>
            </a:r>
          </a:p>
          <a:p>
            <a:pPr marL="171450" indent="-171450">
              <a:buFont typeface="Arial" panose="020B0604020202020204" pitchFamily="34" charset="0"/>
              <a:buChar char="•"/>
            </a:pPr>
            <a:r>
              <a:rPr lang="en-US" sz="1200" dirty="0" smtClean="0"/>
              <a:t>Growing the right foods </a:t>
            </a:r>
          </a:p>
          <a:p>
            <a:pPr marL="171450" indent="-171450">
              <a:buFont typeface="Arial" panose="020B0604020202020204" pitchFamily="34" charset="0"/>
              <a:buChar char="•"/>
            </a:pPr>
            <a:endParaRPr lang="en-US" sz="1200" dirty="0" smtClean="0"/>
          </a:p>
        </p:txBody>
      </p:sp>
    </p:spTree>
    <p:extLst>
      <p:ext uri="{BB962C8B-B14F-4D97-AF65-F5344CB8AC3E}">
        <p14:creationId xmlns:p14="http://schemas.microsoft.com/office/powerpoint/2010/main" val="35040508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rgbClr val="008040"/>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0"/>
                                        </p:tgtEl>
                                        <p:attrNameLst>
                                          <p:attrName>fillcolor</p:attrName>
                                        </p:attrNameLst>
                                      </p:cBhvr>
                                      <p:to>
                                        <a:srgbClr val="008040"/>
                                      </p:to>
                                    </p:animClr>
                                    <p:set>
                                      <p:cBhvr>
                                        <p:cTn id="11" dur="2000" fill="hold"/>
                                        <p:tgtEl>
                                          <p:spTgt spid="10"/>
                                        </p:tgtEl>
                                        <p:attrNameLst>
                                          <p:attrName>fill.type</p:attrName>
                                        </p:attrNameLst>
                                      </p:cBhvr>
                                      <p:to>
                                        <p:strVal val="solid"/>
                                      </p:to>
                                    </p:set>
                                    <p:set>
                                      <p:cBhvr>
                                        <p:cTn id="12" dur="2000" fill="hold"/>
                                        <p:tgtEl>
                                          <p:spTgt spid="1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3"/>
                                        </p:tgtEl>
                                        <p:attrNameLst>
                                          <p:attrName>fillcolor</p:attrName>
                                        </p:attrNameLst>
                                      </p:cBhvr>
                                      <p:to>
                                        <a:srgbClr val="008040"/>
                                      </p:to>
                                    </p:animClr>
                                    <p:set>
                                      <p:cBhvr>
                                        <p:cTn id="15" dur="2000" fill="hold"/>
                                        <p:tgtEl>
                                          <p:spTgt spid="13"/>
                                        </p:tgtEl>
                                        <p:attrNameLst>
                                          <p:attrName>fill.type</p:attrName>
                                        </p:attrNameLst>
                                      </p:cBhvr>
                                      <p:to>
                                        <p:strVal val="solid"/>
                                      </p:to>
                                    </p:set>
                                    <p:set>
                                      <p:cBhvr>
                                        <p:cTn id="1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Insights that show that Action lacks  </a:t>
            </a:r>
            <a:endParaRPr lang="en-US" dirty="0"/>
          </a:p>
        </p:txBody>
      </p:sp>
      <p:sp>
        <p:nvSpPr>
          <p:cNvPr id="3" name="Content Placeholder 2"/>
          <p:cNvSpPr>
            <a:spLocks noGrp="1"/>
          </p:cNvSpPr>
          <p:nvPr>
            <p:ph idx="1"/>
          </p:nvPr>
        </p:nvSpPr>
        <p:spPr/>
        <p:txBody>
          <a:bodyPr/>
          <a:lstStyle/>
          <a:p>
            <a:r>
              <a:rPr lang="en-US" dirty="0" smtClean="0"/>
              <a:t>Barriers to action are behavioral- people cook veggies but only eat the rice</a:t>
            </a:r>
          </a:p>
          <a:p>
            <a:r>
              <a:rPr lang="en-US" dirty="0" smtClean="0"/>
              <a:t>High value placed on being thin</a:t>
            </a:r>
          </a:p>
          <a:p>
            <a:endParaRPr lang="en-US" dirty="0" smtClean="0"/>
          </a:p>
        </p:txBody>
      </p:sp>
    </p:spTree>
    <p:extLst>
      <p:ext uri="{BB962C8B-B14F-4D97-AF65-F5344CB8AC3E}">
        <p14:creationId xmlns:p14="http://schemas.microsoft.com/office/powerpoint/2010/main" val="1210940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0"/>
            <a:ext cx="8839200" cy="857250"/>
          </a:xfrm>
          <a:prstGeom prst="rect">
            <a:avLst/>
          </a:prstGeom>
        </p:spPr>
        <p:txBody>
          <a:bodyPr vert="horz" lIns="91440" tIns="45720" rIns="91440" bIns="45720" rtlCol="0" anchor="ctr">
            <a:normAutofit fontScale="77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000" b="1" dirty="0" smtClean="0"/>
              <a:t>Segmentation can increase the success and efficiency of programs</a:t>
            </a:r>
            <a:endParaRPr lang="en-US" sz="4000" b="1" dirty="0"/>
          </a:p>
        </p:txBody>
      </p:sp>
      <p:sp>
        <p:nvSpPr>
          <p:cNvPr id="20" name="Rectangle 19"/>
          <p:cNvSpPr/>
          <p:nvPr/>
        </p:nvSpPr>
        <p:spPr>
          <a:xfrm>
            <a:off x="7581900" y="1543050"/>
            <a:ext cx="1524000" cy="523220"/>
          </a:xfrm>
          <a:prstGeom prst="rect">
            <a:avLst/>
          </a:prstGeom>
          <a:noFill/>
          <a:ln>
            <a:noFill/>
          </a:ln>
        </p:spPr>
        <p:txBody>
          <a:bodyPr wrap="square">
            <a:spAutoFit/>
          </a:bodyPr>
          <a:lstStyle/>
          <a:p>
            <a:pPr algn="ctr"/>
            <a:r>
              <a:rPr lang="en-US" sz="1400" dirty="0" smtClean="0">
                <a:solidFill>
                  <a:schemeClr val="bg1"/>
                </a:solidFill>
              </a:rPr>
              <a:t>Programming</a:t>
            </a:r>
          </a:p>
          <a:p>
            <a:pPr algn="ctr"/>
            <a:r>
              <a:rPr lang="en-US" sz="1400" dirty="0" smtClean="0">
                <a:solidFill>
                  <a:schemeClr val="bg1"/>
                </a:solidFill>
              </a:rPr>
              <a:t>Targets</a:t>
            </a:r>
            <a:endParaRPr lang="en-US" sz="1400" dirty="0">
              <a:solidFill>
                <a:schemeClr val="bg1"/>
              </a:solidFill>
            </a:endParaRPr>
          </a:p>
        </p:txBody>
      </p:sp>
      <p:sp>
        <p:nvSpPr>
          <p:cNvPr id="22" name="Rectangle 21"/>
          <p:cNvSpPr/>
          <p:nvPr/>
        </p:nvSpPr>
        <p:spPr>
          <a:xfrm>
            <a:off x="7843092" y="3036585"/>
            <a:ext cx="976449" cy="523220"/>
          </a:xfrm>
          <a:prstGeom prst="rect">
            <a:avLst/>
          </a:prstGeom>
          <a:noFill/>
          <a:ln>
            <a:noFill/>
          </a:ln>
        </p:spPr>
        <p:txBody>
          <a:bodyPr wrap="none">
            <a:spAutoFit/>
          </a:bodyPr>
          <a:lstStyle/>
          <a:p>
            <a:pPr algn="ctr"/>
            <a:r>
              <a:rPr lang="en-US" sz="1400" dirty="0" smtClean="0">
                <a:solidFill>
                  <a:schemeClr val="bg1"/>
                </a:solidFill>
              </a:rPr>
              <a:t>Cooking </a:t>
            </a:r>
          </a:p>
          <a:p>
            <a:pPr algn="ctr"/>
            <a:r>
              <a:rPr lang="en-US" sz="1400" dirty="0" smtClean="0">
                <a:solidFill>
                  <a:schemeClr val="bg1"/>
                </a:solidFill>
              </a:rPr>
              <a:t>Instruction</a:t>
            </a:r>
            <a:endParaRPr lang="en-US" sz="1400" dirty="0">
              <a:solidFill>
                <a:schemeClr val="bg1"/>
              </a:solidFill>
            </a:endParaRPr>
          </a:p>
        </p:txBody>
      </p:sp>
      <p:sp>
        <p:nvSpPr>
          <p:cNvPr id="24" name="Rectangle 23"/>
          <p:cNvSpPr/>
          <p:nvPr/>
        </p:nvSpPr>
        <p:spPr>
          <a:xfrm>
            <a:off x="7875342" y="3783733"/>
            <a:ext cx="911928" cy="307777"/>
          </a:xfrm>
          <a:prstGeom prst="rect">
            <a:avLst/>
          </a:prstGeom>
          <a:noFill/>
          <a:ln>
            <a:noFill/>
          </a:ln>
        </p:spPr>
        <p:txBody>
          <a:bodyPr wrap="none">
            <a:spAutoFit/>
          </a:bodyPr>
          <a:lstStyle/>
          <a:p>
            <a:pPr algn="ctr"/>
            <a:r>
              <a:rPr lang="en-US" sz="1400" dirty="0" smtClean="0">
                <a:solidFill>
                  <a:schemeClr val="bg1"/>
                </a:solidFill>
              </a:rPr>
              <a:t>Education</a:t>
            </a:r>
            <a:endParaRPr lang="en-US" sz="1400" dirty="0">
              <a:solidFill>
                <a:schemeClr val="bg1"/>
              </a:solidFill>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12" y="914400"/>
            <a:ext cx="8686801"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28600" y="2320528"/>
            <a:ext cx="2590800" cy="27086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600" b="1" dirty="0"/>
              <a:t>What:</a:t>
            </a:r>
            <a:r>
              <a:rPr lang="en-US" sz="1600" dirty="0"/>
              <a:t>  Break down wide market into homogeneous groups of individuals with similar characteristics, wants or </a:t>
            </a:r>
            <a:r>
              <a:rPr lang="en-US" sz="1600" dirty="0" smtClean="0"/>
              <a:t>needs</a:t>
            </a:r>
            <a:endParaRPr lang="en-US" sz="1600" dirty="0"/>
          </a:p>
        </p:txBody>
      </p:sp>
      <p:sp>
        <p:nvSpPr>
          <p:cNvPr id="9" name="Rectangle 8"/>
          <p:cNvSpPr/>
          <p:nvPr/>
        </p:nvSpPr>
        <p:spPr>
          <a:xfrm>
            <a:off x="3276600" y="2320528"/>
            <a:ext cx="2590800" cy="27086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dirty="0"/>
              <a:t>How: </a:t>
            </a:r>
            <a:r>
              <a:rPr lang="en-US" dirty="0"/>
              <a:t>Use psychographic and behavioral observations to identify first </a:t>
            </a:r>
            <a:r>
              <a:rPr lang="en-US" dirty="0" smtClean="0"/>
              <a:t>adopters</a:t>
            </a:r>
            <a:endParaRPr lang="en-US" dirty="0"/>
          </a:p>
        </p:txBody>
      </p:sp>
      <p:sp>
        <p:nvSpPr>
          <p:cNvPr id="10" name="Rectangle 9"/>
          <p:cNvSpPr/>
          <p:nvPr/>
        </p:nvSpPr>
        <p:spPr>
          <a:xfrm>
            <a:off x="6324601" y="2320528"/>
            <a:ext cx="2590800" cy="27086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1400" b="1" dirty="0"/>
              <a:t>Why: </a:t>
            </a:r>
          </a:p>
          <a:p>
            <a:pPr marL="800100" lvl="1" indent="-342900">
              <a:buFont typeface="+mj-lt"/>
              <a:buAutoNum type="arabicPeriod"/>
            </a:pPr>
            <a:r>
              <a:rPr lang="en-US" sz="1200" dirty="0">
                <a:sym typeface="Wingdings"/>
              </a:rPr>
              <a:t>S</a:t>
            </a:r>
            <a:r>
              <a:rPr lang="en-US" sz="1200" dirty="0" smtClean="0">
                <a:sym typeface="Wingdings"/>
              </a:rPr>
              <a:t>egmentation </a:t>
            </a:r>
            <a:r>
              <a:rPr lang="en-US" sz="1200" dirty="0">
                <a:sym typeface="Wingdings"/>
              </a:rPr>
              <a:t>helps identify and address the different needs of each segment</a:t>
            </a:r>
          </a:p>
          <a:p>
            <a:pPr marL="800100" lvl="1" indent="-342900">
              <a:buFont typeface="+mj-lt"/>
              <a:buAutoNum type="arabicPeriod"/>
            </a:pPr>
            <a:r>
              <a:rPr lang="en-US" sz="1200" dirty="0">
                <a:sym typeface="Wingdings"/>
              </a:rPr>
              <a:t>Reach more people by targeting less  increase efficiency and effectiveness of </a:t>
            </a:r>
            <a:r>
              <a:rPr lang="en-US" sz="1200" dirty="0" smtClean="0">
                <a:sym typeface="Wingdings"/>
              </a:rPr>
              <a:t>resources</a:t>
            </a:r>
            <a:endParaRPr lang="en-US" sz="1200" dirty="0">
              <a:sym typeface="Wingdings"/>
            </a:endParaRPr>
          </a:p>
        </p:txBody>
      </p:sp>
    </p:spTree>
    <p:extLst>
      <p:ext uri="{BB962C8B-B14F-4D97-AF65-F5344CB8AC3E}">
        <p14:creationId xmlns:p14="http://schemas.microsoft.com/office/powerpoint/2010/main" val="371699937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Aligning Programming by Core Values</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072264901"/>
              </p:ext>
            </p:extLst>
          </p:nvPr>
        </p:nvGraphicFramePr>
        <p:xfrm>
          <a:off x="1066800" y="1682752"/>
          <a:ext cx="3124200" cy="3210560"/>
        </p:xfrm>
        <a:graphic>
          <a:graphicData uri="http://schemas.openxmlformats.org/drawingml/2006/table">
            <a:tbl>
              <a:tblPr firstRow="1" bandRow="1">
                <a:tableStyleId>{7E9639D4-E3E2-4D34-9284-5A2195B3D0D7}</a:tableStyleId>
              </a:tblPr>
              <a:tblGrid>
                <a:gridCol w="3124200"/>
              </a:tblGrid>
              <a:tr h="482600">
                <a:tc>
                  <a:txBody>
                    <a:bodyPr/>
                    <a:lstStyle/>
                    <a:p>
                      <a:pPr algn="ctr"/>
                      <a:r>
                        <a:rPr lang="en-US" sz="1800" dirty="0" smtClean="0"/>
                        <a:t>Cambodia</a:t>
                      </a:r>
                      <a:r>
                        <a:rPr lang="en-US" sz="1800" baseline="0" dirty="0" smtClean="0"/>
                        <a:t> Core Values</a:t>
                      </a:r>
                      <a:endParaRPr lang="en-US" sz="1800" dirty="0"/>
                    </a:p>
                  </a:txBody>
                  <a:tcPr/>
                </a:tc>
              </a:tr>
              <a:tr h="640080">
                <a:tc>
                  <a:txBody>
                    <a:bodyPr/>
                    <a:lstStyle/>
                    <a:p>
                      <a:pPr algn="l"/>
                      <a:r>
                        <a:rPr lang="en-US" sz="1800" dirty="0" smtClean="0"/>
                        <a:t>Reputation &amp; Social Status</a:t>
                      </a:r>
                      <a:endParaRPr lang="en-US" sz="1800" dirty="0"/>
                    </a:p>
                  </a:txBody>
                  <a:tcPr/>
                </a:tc>
              </a:tr>
              <a:tr h="482600">
                <a:tc>
                  <a:txBody>
                    <a:bodyPr/>
                    <a:lstStyle/>
                    <a:p>
                      <a:pPr algn="l"/>
                      <a:r>
                        <a:rPr lang="en-US" sz="1800" dirty="0" smtClean="0"/>
                        <a:t>Hard Work</a:t>
                      </a:r>
                      <a:endParaRPr lang="en-US" sz="1800" dirty="0"/>
                    </a:p>
                  </a:txBody>
                  <a:tcPr/>
                </a:tc>
              </a:tr>
              <a:tr h="482600">
                <a:tc>
                  <a:txBody>
                    <a:bodyPr/>
                    <a:lstStyle/>
                    <a:p>
                      <a:pPr algn="l"/>
                      <a:r>
                        <a:rPr lang="en-US" sz="1800" dirty="0" smtClean="0"/>
                        <a:t>Family</a:t>
                      </a:r>
                      <a:endParaRPr lang="en-US" sz="1800" dirty="0"/>
                    </a:p>
                  </a:txBody>
                  <a:tcPr/>
                </a:tc>
              </a:tr>
              <a:tr h="640080">
                <a:tc>
                  <a:txBody>
                    <a:bodyPr/>
                    <a:lstStyle/>
                    <a:p>
                      <a:pPr algn="l"/>
                      <a:r>
                        <a:rPr lang="en-US" sz="1800" dirty="0" smtClean="0"/>
                        <a:t>Independence &amp; Dignity</a:t>
                      </a:r>
                      <a:endParaRPr lang="en-US" sz="1800" dirty="0"/>
                    </a:p>
                  </a:txBody>
                  <a:tcPr/>
                </a:tc>
              </a:tr>
              <a:tr h="482600">
                <a:tc>
                  <a:txBody>
                    <a:bodyPr/>
                    <a:lstStyle/>
                    <a:p>
                      <a:pPr algn="l"/>
                      <a:r>
                        <a:rPr lang="en-US" sz="1800" dirty="0" smtClean="0"/>
                        <a:t>Karma</a:t>
                      </a:r>
                      <a:endParaRPr lang="en-US" sz="1800" dirty="0"/>
                    </a:p>
                  </a:txBody>
                  <a:tcPr/>
                </a:tc>
              </a:tr>
            </a:tbl>
          </a:graphicData>
        </a:graphic>
      </p:graphicFrame>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5400" y="1123951"/>
            <a:ext cx="2590800" cy="3454400"/>
          </a:xfrm>
          <a:prstGeom prst="rect">
            <a:avLst/>
          </a:prstGeom>
          <a:ln>
            <a:solidFill>
              <a:schemeClr val="tx1"/>
            </a:solidFill>
          </a:ln>
        </p:spPr>
      </p:pic>
      <p:sp>
        <p:nvSpPr>
          <p:cNvPr id="8" name="TextBox 7"/>
          <p:cNvSpPr txBox="1"/>
          <p:nvPr/>
        </p:nvSpPr>
        <p:spPr>
          <a:xfrm>
            <a:off x="914400" y="1123950"/>
            <a:ext cx="3733800" cy="369332"/>
          </a:xfrm>
          <a:prstGeom prst="rect">
            <a:avLst/>
          </a:prstGeom>
          <a:noFill/>
        </p:spPr>
        <p:txBody>
          <a:bodyPr wrap="square" rtlCol="0">
            <a:spAutoFit/>
          </a:bodyPr>
          <a:lstStyle/>
          <a:p>
            <a:r>
              <a:rPr lang="en-US" dirty="0" smtClean="0"/>
              <a:t>“Quote” – San </a:t>
            </a:r>
            <a:r>
              <a:rPr lang="en-US" dirty="0" err="1" smtClean="0"/>
              <a:t>Thrun</a:t>
            </a:r>
            <a:endParaRPr lang="en-US" dirty="0"/>
          </a:p>
        </p:txBody>
      </p:sp>
    </p:spTree>
    <p:extLst>
      <p:ext uri="{BB962C8B-B14F-4D97-AF65-F5344CB8AC3E}">
        <p14:creationId xmlns:p14="http://schemas.microsoft.com/office/powerpoint/2010/main" val="68728580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p.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4852" y="0"/>
            <a:ext cx="9160413" cy="5410200"/>
          </a:xfrm>
          <a:prstGeom prst="rect">
            <a:avLst/>
          </a:prstGeom>
        </p:spPr>
      </p:pic>
      <p:sp>
        <p:nvSpPr>
          <p:cNvPr id="2" name="Title 1"/>
          <p:cNvSpPr>
            <a:spLocks noGrp="1"/>
          </p:cNvSpPr>
          <p:nvPr>
            <p:ph type="title"/>
          </p:nvPr>
        </p:nvSpPr>
        <p:spPr>
          <a:xfrm>
            <a:off x="5353794" y="828645"/>
            <a:ext cx="4018806" cy="857250"/>
          </a:xfrm>
        </p:spPr>
        <p:txBody>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Guatemala</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a:xfrm>
            <a:off x="6344408" y="1485840"/>
            <a:ext cx="2133586" cy="400110"/>
          </a:xfrm>
          <a:prstGeom prst="rect">
            <a:avLst/>
          </a:prstGeom>
          <a:noFill/>
        </p:spPr>
        <p:txBody>
          <a:bodyPr wrap="square" rtlCol="0">
            <a:spAutoFit/>
          </a:bodyPr>
          <a:lstStyle/>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F</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ood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D</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esert”</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6" name="Shape 35"/>
          <p:cNvPicPr preferRelativeResize="0"/>
          <p:nvPr/>
        </p:nvPicPr>
        <p:blipFill>
          <a:blip r:embed="rId4">
            <a:alphaModFix/>
          </a:blip>
          <a:stretch>
            <a:fillRect/>
          </a:stretch>
        </p:blipFill>
        <p:spPr>
          <a:xfrm>
            <a:off x="237119" y="3181359"/>
            <a:ext cx="1799363" cy="1759711"/>
          </a:xfrm>
          <a:prstGeom prst="roundRect">
            <a:avLst>
              <a:gd name="adj" fmla="val 8594"/>
            </a:avLst>
          </a:prstGeom>
          <a:solidFill>
            <a:srgbClr val="FFFFFF">
              <a:shade val="85000"/>
            </a:srgbClr>
          </a:solidFill>
          <a:ln w="28575" cmpd="sng">
            <a:solidFill>
              <a:schemeClr val="accent1"/>
            </a:solidFill>
          </a:ln>
          <a:effectLst>
            <a:reflection blurRad="12700" stA="38000" endPos="28000" dist="5000" dir="5400000" sy="-100000" algn="bl" rotWithShape="0"/>
          </a:effectLst>
        </p:spPr>
      </p:pic>
      <p:sp>
        <p:nvSpPr>
          <p:cNvPr id="7" name="TextBox 6"/>
          <p:cNvSpPr txBox="1"/>
          <p:nvPr/>
        </p:nvSpPr>
        <p:spPr>
          <a:xfrm>
            <a:off x="237105" y="431393"/>
            <a:ext cx="4639695" cy="1785104"/>
          </a:xfrm>
          <a:prstGeom prst="rect">
            <a:avLst/>
          </a:prstGeom>
          <a:solidFill>
            <a:schemeClr val="bg1">
              <a:lumMod val="65000"/>
              <a:alpha val="74000"/>
            </a:schemeClr>
          </a:solidFill>
        </p:spPr>
        <p:txBody>
          <a:bodyPr wrap="square" rtlCol="0">
            <a:spAutoFit/>
          </a:bodyPr>
          <a:lstStyle/>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“Even if they had enough money to spend on food </a:t>
            </a:r>
            <a:r>
              <a:rPr lang="en-US" sz="200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and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they </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chose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all the “right” </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food, there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would still be </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deficiencies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in the </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diet.</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Good food is just not accessible.”</a:t>
            </a:r>
          </a:p>
          <a:p>
            <a:r>
              <a:rPr lang="en-US" sz="15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Eric </a:t>
            </a:r>
            <a:r>
              <a:rPr lang="en-US" sz="15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Janowsky</a:t>
            </a:r>
            <a:r>
              <a:rPr lang="en-US" sz="15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USAID</a:t>
            </a:r>
            <a:r>
              <a:rPr lang="en-US" sz="1500" dirty="0">
                <a:ln w="18415" cmpd="sng">
                  <a:solidFill>
                    <a:srgbClr val="FFFFFF"/>
                  </a:solidFill>
                  <a:prstDash val="solid"/>
                </a:ln>
                <a:solidFill>
                  <a:srgbClr val="FFFFFF"/>
                </a:solidFill>
                <a:effectLst>
                  <a:outerShdw blurRad="63500" dir="3600000" algn="tl" rotWithShape="0">
                    <a:srgbClr val="000000">
                      <a:alpha val="70000"/>
                    </a:srgbClr>
                  </a:outerShdw>
                </a:effectLst>
              </a:rPr>
              <a:t>/Guatemala</a:t>
            </a:r>
          </a:p>
          <a:p>
            <a:r>
              <a:rPr lang="en-US" sz="15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Director, Health and Education Office </a:t>
            </a:r>
            <a:endParaRPr lang="en-US" sz="15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TextBox 3"/>
          <p:cNvSpPr txBox="1"/>
          <p:nvPr/>
        </p:nvSpPr>
        <p:spPr>
          <a:xfrm>
            <a:off x="2819400" y="4413956"/>
            <a:ext cx="6011300" cy="707886"/>
          </a:xfrm>
          <a:prstGeom prst="rect">
            <a:avLst/>
          </a:prstGeom>
          <a:noFill/>
        </p:spPr>
        <p:txBody>
          <a:bodyPr wrap="square" rtlCol="0">
            <a:spAutoFit/>
          </a:bodyPr>
          <a:lstStyle/>
          <a:p>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The Challenge: Reduce chronic childhood malnutrition in an areas with limited </a:t>
            </a:r>
            <a:r>
              <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rPr>
              <a:t>f</a:t>
            </a:r>
            <a:r>
              <a:rPr lang="en-US"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ood availability.  </a:t>
            </a:r>
            <a:endParaRPr lang="en-US" sz="2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0006200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8600" y="257052"/>
            <a:ext cx="1875610" cy="4600698"/>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377227" y="264106"/>
            <a:ext cx="1599637" cy="369332"/>
          </a:xfrm>
          <a:prstGeom prst="rect">
            <a:avLst/>
          </a:prstGeom>
          <a:noFill/>
        </p:spPr>
        <p:txBody>
          <a:bodyPr wrap="square" rtlCol="0">
            <a:spAutoFit/>
          </a:bodyPr>
          <a:lstStyle/>
          <a:p>
            <a:pPr algn="ctr"/>
            <a:r>
              <a:rPr lang="en-US" dirty="0" smtClean="0">
                <a:solidFill>
                  <a:schemeClr val="bg1"/>
                </a:solidFill>
              </a:rPr>
              <a:t>Information</a:t>
            </a:r>
            <a:endParaRPr lang="en-US" dirty="0">
              <a:solidFill>
                <a:schemeClr val="bg1"/>
              </a:solidFill>
            </a:endParaRP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2851" y="586440"/>
            <a:ext cx="1523561" cy="1028404"/>
          </a:xfrm>
          <a:prstGeom prst="rect">
            <a:avLst/>
          </a:prstGeom>
          <a:ln w="12700" cmpd="sng">
            <a:solidFill>
              <a:schemeClr val="tx1"/>
            </a:solidFill>
          </a:ln>
        </p:spPr>
      </p:pic>
      <p:sp>
        <p:nvSpPr>
          <p:cNvPr id="7" name="Rectangle 6"/>
          <p:cNvSpPr/>
          <p:nvPr/>
        </p:nvSpPr>
        <p:spPr>
          <a:xfrm>
            <a:off x="2536372" y="259008"/>
            <a:ext cx="1875610" cy="4598742"/>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685000" y="266069"/>
            <a:ext cx="1599637" cy="369332"/>
          </a:xfrm>
          <a:prstGeom prst="rect">
            <a:avLst/>
          </a:prstGeom>
          <a:noFill/>
        </p:spPr>
        <p:txBody>
          <a:bodyPr wrap="square" rtlCol="0">
            <a:spAutoFit/>
          </a:bodyPr>
          <a:lstStyle/>
          <a:p>
            <a:pPr algn="ctr"/>
            <a:r>
              <a:rPr lang="en-US" dirty="0" smtClean="0">
                <a:solidFill>
                  <a:schemeClr val="bg1"/>
                </a:solidFill>
              </a:rPr>
              <a:t>Knowledge</a:t>
            </a:r>
            <a:endParaRPr lang="en-US" dirty="0">
              <a:solidFill>
                <a:schemeClr val="bg1"/>
              </a:solidFill>
            </a:endParaRPr>
          </a:p>
        </p:txBody>
      </p:sp>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50122" y="588699"/>
            <a:ext cx="1523562" cy="1028404"/>
          </a:xfrm>
          <a:prstGeom prst="rect">
            <a:avLst/>
          </a:prstGeom>
          <a:ln>
            <a:solidFill>
              <a:schemeClr val="tx1"/>
            </a:solidFill>
          </a:ln>
        </p:spPr>
      </p:pic>
      <p:sp>
        <p:nvSpPr>
          <p:cNvPr id="10" name="Rectangle 9"/>
          <p:cNvSpPr/>
          <p:nvPr/>
        </p:nvSpPr>
        <p:spPr>
          <a:xfrm>
            <a:off x="4800600" y="257126"/>
            <a:ext cx="1875610" cy="4600627"/>
          </a:xfrm>
          <a:prstGeom prst="rect">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p:cNvSpPr txBox="1"/>
          <p:nvPr/>
        </p:nvSpPr>
        <p:spPr>
          <a:xfrm>
            <a:off x="4949238" y="264181"/>
            <a:ext cx="1599637" cy="369332"/>
          </a:xfrm>
          <a:prstGeom prst="rect">
            <a:avLst/>
          </a:prstGeom>
          <a:noFill/>
        </p:spPr>
        <p:txBody>
          <a:bodyPr wrap="square" rtlCol="0">
            <a:spAutoFit/>
          </a:bodyPr>
          <a:lstStyle/>
          <a:p>
            <a:pPr algn="ctr"/>
            <a:r>
              <a:rPr lang="en-US" dirty="0" smtClean="0">
                <a:solidFill>
                  <a:schemeClr val="bg1"/>
                </a:solidFill>
              </a:rPr>
              <a:t>Action</a:t>
            </a:r>
            <a:endParaRPr lang="en-US" dirty="0">
              <a:solidFill>
                <a:schemeClr val="bg1"/>
              </a:solidFill>
            </a:endParaRP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9237" y="575056"/>
            <a:ext cx="1559175" cy="1052444"/>
          </a:xfrm>
          <a:prstGeom prst="rect">
            <a:avLst/>
          </a:prstGeom>
          <a:ln w="12700" cmpd="sng">
            <a:solidFill>
              <a:schemeClr val="tx1"/>
            </a:solidFill>
          </a:ln>
        </p:spPr>
      </p:pic>
      <p:sp>
        <p:nvSpPr>
          <p:cNvPr id="13" name="Rectangle 12"/>
          <p:cNvSpPr/>
          <p:nvPr/>
        </p:nvSpPr>
        <p:spPr>
          <a:xfrm>
            <a:off x="7039790" y="257120"/>
            <a:ext cx="1875610" cy="4600629"/>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7188428" y="254411"/>
            <a:ext cx="1599637" cy="369332"/>
          </a:xfrm>
          <a:prstGeom prst="rect">
            <a:avLst/>
          </a:prstGeom>
          <a:noFill/>
        </p:spPr>
        <p:txBody>
          <a:bodyPr wrap="square" rtlCol="0">
            <a:spAutoFit/>
          </a:bodyPr>
          <a:lstStyle/>
          <a:p>
            <a:pPr algn="ctr"/>
            <a:r>
              <a:rPr lang="en-US" dirty="0" smtClean="0">
                <a:solidFill>
                  <a:schemeClr val="bg1"/>
                </a:solidFill>
              </a:rPr>
              <a:t>Availability</a:t>
            </a:r>
            <a:endParaRPr lang="en-US" dirty="0">
              <a:solidFill>
                <a:schemeClr val="bg1"/>
              </a:solidFill>
            </a:endParaRPr>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15292" y="575054"/>
            <a:ext cx="1551053" cy="1046961"/>
          </a:xfrm>
          <a:prstGeom prst="rect">
            <a:avLst/>
          </a:prstGeom>
          <a:ln w="12700" cmpd="sng">
            <a:solidFill>
              <a:schemeClr val="tx1"/>
            </a:solidFill>
          </a:ln>
        </p:spPr>
      </p:pic>
      <p:sp>
        <p:nvSpPr>
          <p:cNvPr id="2" name="TextBox 1"/>
          <p:cNvSpPr txBox="1"/>
          <p:nvPr/>
        </p:nvSpPr>
        <p:spPr>
          <a:xfrm>
            <a:off x="7039790" y="1809750"/>
            <a:ext cx="1875610" cy="3416320"/>
          </a:xfrm>
          <a:prstGeom prst="rect">
            <a:avLst/>
          </a:prstGeom>
          <a:noFill/>
        </p:spPr>
        <p:txBody>
          <a:bodyPr wrap="square" rtlCol="0">
            <a:spAutoFit/>
          </a:bodyPr>
          <a:lstStyle/>
          <a:p>
            <a:r>
              <a:rPr lang="en-US" dirty="0"/>
              <a:t>Access to nutrient-dense food is a number one priority. </a:t>
            </a:r>
          </a:p>
          <a:p>
            <a:r>
              <a:rPr lang="en-US" dirty="0" smtClean="0"/>
              <a:t>Chronic malnutrition rates  cannot be reduced without nutrition-rich food availability. </a:t>
            </a:r>
          </a:p>
          <a:p>
            <a:pPr marL="342900" indent="-342900">
              <a:buAutoNum type="arabicPeriod"/>
            </a:pPr>
            <a:endParaRPr lang="en-US" dirty="0"/>
          </a:p>
          <a:p>
            <a:pPr marL="342900" indent="-342900">
              <a:buAutoNum type="arabicPeriod"/>
            </a:pPr>
            <a:endParaRPr lang="en-US" dirty="0"/>
          </a:p>
        </p:txBody>
      </p:sp>
      <p:sp>
        <p:nvSpPr>
          <p:cNvPr id="20" name="TextBox 19"/>
          <p:cNvSpPr txBox="1"/>
          <p:nvPr/>
        </p:nvSpPr>
        <p:spPr>
          <a:xfrm>
            <a:off x="2612726" y="1809750"/>
            <a:ext cx="1676400" cy="1754327"/>
          </a:xfrm>
          <a:prstGeom prst="rect">
            <a:avLst/>
          </a:prstGeom>
          <a:noFill/>
        </p:spPr>
        <p:txBody>
          <a:bodyPr wrap="square" rtlCol="0">
            <a:spAutoFit/>
          </a:bodyPr>
          <a:lstStyle/>
          <a:p>
            <a:r>
              <a:rPr lang="en-US" dirty="0" smtClean="0"/>
              <a:t>NGOs and farmers are aware of the need to improve their nutrition. </a:t>
            </a:r>
          </a:p>
        </p:txBody>
      </p:sp>
      <p:sp>
        <p:nvSpPr>
          <p:cNvPr id="23" name="TextBox 22"/>
          <p:cNvSpPr txBox="1"/>
          <p:nvPr/>
        </p:nvSpPr>
        <p:spPr>
          <a:xfrm>
            <a:off x="4834360" y="1809750"/>
            <a:ext cx="1875610" cy="3477876"/>
          </a:xfrm>
          <a:prstGeom prst="rect">
            <a:avLst/>
          </a:prstGeom>
          <a:noFill/>
        </p:spPr>
        <p:txBody>
          <a:bodyPr wrap="square" rtlCol="0">
            <a:spAutoFit/>
          </a:bodyPr>
          <a:lstStyle/>
          <a:p>
            <a:r>
              <a:rPr lang="en-US" dirty="0" smtClean="0"/>
              <a:t>CRS is successfully implementing community development programs, supporting “promoters” to train other families in health/nutrition. </a:t>
            </a:r>
          </a:p>
          <a:p>
            <a:pPr marL="342900" indent="-342900">
              <a:buAutoNum type="arabicPeriod"/>
            </a:pPr>
            <a:endParaRPr lang="en-US" sz="2000" dirty="0"/>
          </a:p>
          <a:p>
            <a:pPr marL="342900" indent="-342900">
              <a:buAutoNum type="arabicPeriod"/>
            </a:pPr>
            <a:endParaRPr lang="en-US" sz="2000" dirty="0"/>
          </a:p>
        </p:txBody>
      </p:sp>
      <p:sp>
        <p:nvSpPr>
          <p:cNvPr id="21" name="TextBox 20"/>
          <p:cNvSpPr txBox="1"/>
          <p:nvPr/>
        </p:nvSpPr>
        <p:spPr>
          <a:xfrm>
            <a:off x="308573" y="1805314"/>
            <a:ext cx="1825027" cy="2862323"/>
          </a:xfrm>
          <a:prstGeom prst="rect">
            <a:avLst/>
          </a:prstGeom>
          <a:noFill/>
        </p:spPr>
        <p:txBody>
          <a:bodyPr wrap="square" rtlCol="0">
            <a:spAutoFit/>
          </a:bodyPr>
          <a:lstStyle/>
          <a:p>
            <a:r>
              <a:rPr lang="en-US" dirty="0" smtClean="0"/>
              <a:t>Adequate </a:t>
            </a:r>
            <a:r>
              <a:rPr lang="en-US" dirty="0"/>
              <a:t>nutrition is unavailable in </a:t>
            </a:r>
            <a:r>
              <a:rPr lang="en-US" dirty="0" smtClean="0"/>
              <a:t>Guatemala as shown by the </a:t>
            </a:r>
            <a:r>
              <a:rPr lang="en-US" dirty="0" err="1" smtClean="0"/>
              <a:t>Optifood</a:t>
            </a:r>
            <a:r>
              <a:rPr lang="en-US" dirty="0" smtClean="0"/>
              <a:t> tool, which assesses the nutrition content of local food baskets.</a:t>
            </a:r>
          </a:p>
        </p:txBody>
      </p:sp>
    </p:spTree>
    <p:extLst>
      <p:ext uri="{BB962C8B-B14F-4D97-AF65-F5344CB8AC3E}">
        <p14:creationId xmlns:p14="http://schemas.microsoft.com/office/powerpoint/2010/main" val="17082509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4"/>
                                        </p:tgtEl>
                                        <p:attrNameLst>
                                          <p:attrName>fillcolor</p:attrName>
                                        </p:attrNameLst>
                                      </p:cBhvr>
                                      <p:to>
                                        <a:srgbClr val="008040"/>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2000" fill="hold"/>
                                        <p:tgtEl>
                                          <p:spTgt spid="10"/>
                                        </p:tgtEl>
                                        <p:attrNameLst>
                                          <p:attrName>fillcolor</p:attrName>
                                        </p:attrNameLst>
                                      </p:cBhvr>
                                      <p:to>
                                        <a:srgbClr val="008040"/>
                                      </p:to>
                                    </p:animClr>
                                    <p:set>
                                      <p:cBhvr>
                                        <p:cTn id="11" dur="2000" fill="hold"/>
                                        <p:tgtEl>
                                          <p:spTgt spid="10"/>
                                        </p:tgtEl>
                                        <p:attrNameLst>
                                          <p:attrName>fill.type</p:attrName>
                                        </p:attrNameLst>
                                      </p:cBhvr>
                                      <p:to>
                                        <p:strVal val="solid"/>
                                      </p:to>
                                    </p:set>
                                    <p:set>
                                      <p:cBhvr>
                                        <p:cTn id="12" dur="2000" fill="hold"/>
                                        <p:tgtEl>
                                          <p:spTgt spid="1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2000" fill="hold"/>
                                        <p:tgtEl>
                                          <p:spTgt spid="13"/>
                                        </p:tgtEl>
                                        <p:attrNameLst>
                                          <p:attrName>fillcolor</p:attrName>
                                        </p:attrNameLst>
                                      </p:cBhvr>
                                      <p:to>
                                        <a:srgbClr val="008040"/>
                                      </p:to>
                                    </p:animClr>
                                    <p:set>
                                      <p:cBhvr>
                                        <p:cTn id="15" dur="2000" fill="hold"/>
                                        <p:tgtEl>
                                          <p:spTgt spid="13"/>
                                        </p:tgtEl>
                                        <p:attrNameLst>
                                          <p:attrName>fill.type</p:attrName>
                                        </p:attrNameLst>
                                      </p:cBhvr>
                                      <p:to>
                                        <p:strVal val="solid"/>
                                      </p:to>
                                    </p:set>
                                    <p:set>
                                      <p:cBhvr>
                                        <p:cTn id="16" dur="2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Atol</a:t>
            </a:r>
            <a:r>
              <a:rPr lang="en-US" dirty="0" smtClean="0"/>
              <a:t>, Tortillas, and Beans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017074989"/>
              </p:ext>
            </p:extLst>
          </p:nvPr>
        </p:nvGraphicFramePr>
        <p:xfrm>
          <a:off x="223620" y="1069335"/>
          <a:ext cx="3788357" cy="3843168"/>
        </p:xfrm>
        <a:graphic>
          <a:graphicData uri="http://schemas.openxmlformats.org/drawingml/2006/table">
            <a:tbl>
              <a:tblPr firstRow="1" bandRow="1">
                <a:tableStyleId>{5FD0F851-EC5A-4D38-B0AD-8093EC10F338}</a:tableStyleId>
              </a:tblPr>
              <a:tblGrid>
                <a:gridCol w="3788357"/>
              </a:tblGrid>
              <a:tr h="580967">
                <a:tc>
                  <a:txBody>
                    <a:bodyPr/>
                    <a:lstStyle/>
                    <a:p>
                      <a:pPr marL="0" marR="0" lvl="1" indent="0" algn="ctr" defTabSz="457200" rtl="0" eaLnBrk="1" fontAlgn="auto" latinLnBrk="0" hangingPunct="1">
                        <a:lnSpc>
                          <a:spcPct val="100000"/>
                        </a:lnSpc>
                        <a:spcBef>
                          <a:spcPts val="0"/>
                        </a:spcBef>
                        <a:spcAft>
                          <a:spcPts val="0"/>
                        </a:spcAft>
                        <a:buClrTx/>
                        <a:buSzTx/>
                        <a:buFont typeface="Arial"/>
                        <a:buNone/>
                        <a:tabLst/>
                        <a:defRPr/>
                      </a:pPr>
                      <a:r>
                        <a:rPr lang="en-US" sz="2400" b="1" dirty="0" smtClean="0"/>
                        <a:t>The</a:t>
                      </a:r>
                      <a:r>
                        <a:rPr lang="en-US" sz="2400" b="1" baseline="0" dirty="0" smtClean="0"/>
                        <a:t> Food Desert</a:t>
                      </a:r>
                      <a:endParaRPr lang="en-US" sz="2400" b="1" dirty="0" smtClean="0"/>
                    </a:p>
                  </a:txBody>
                  <a:tcPr/>
                </a:tc>
              </a:tr>
              <a:tr h="507317">
                <a:tc>
                  <a:txBody>
                    <a:bodyPr/>
                    <a:lstStyle/>
                    <a:p>
                      <a:pPr marL="0" marR="0" lvl="1" indent="0" algn="l" defTabSz="457200" rtl="0" eaLnBrk="1" fontAlgn="auto" latinLnBrk="0" hangingPunct="1">
                        <a:lnSpc>
                          <a:spcPct val="100000"/>
                        </a:lnSpc>
                        <a:spcBef>
                          <a:spcPts val="0"/>
                        </a:spcBef>
                        <a:spcAft>
                          <a:spcPts val="0"/>
                        </a:spcAft>
                        <a:buClrTx/>
                        <a:buSzTx/>
                        <a:buFont typeface="Arial"/>
                        <a:buNone/>
                        <a:tabLst/>
                        <a:defRPr/>
                      </a:pPr>
                      <a:r>
                        <a:rPr lang="en-US" sz="2000" b="1" i="1" dirty="0" smtClean="0"/>
                        <a:t>Diet</a:t>
                      </a:r>
                      <a:r>
                        <a:rPr lang="en-US" sz="2000" dirty="0" smtClean="0"/>
                        <a:t>: corn and beans</a:t>
                      </a:r>
                    </a:p>
                  </a:txBody>
                  <a:tcPr anchor="ctr"/>
                </a:tc>
              </a:tr>
              <a:tr h="862952">
                <a:tc>
                  <a:txBody>
                    <a:bodyPr/>
                    <a:lstStyle/>
                    <a:p>
                      <a:pPr marL="0" marR="0" lvl="1" indent="0" algn="l" defTabSz="457200" rtl="0" eaLnBrk="1" fontAlgn="auto" latinLnBrk="0" hangingPunct="1">
                        <a:lnSpc>
                          <a:spcPct val="100000"/>
                        </a:lnSpc>
                        <a:spcBef>
                          <a:spcPts val="0"/>
                        </a:spcBef>
                        <a:spcAft>
                          <a:spcPts val="0"/>
                        </a:spcAft>
                        <a:buClrTx/>
                        <a:buSzTx/>
                        <a:buFont typeface="Arial"/>
                        <a:buNone/>
                        <a:tabLst/>
                        <a:defRPr/>
                      </a:pPr>
                      <a:r>
                        <a:rPr lang="en-US" sz="2000" b="1" i="1" dirty="0" smtClean="0"/>
                        <a:t>Animal protein</a:t>
                      </a:r>
                      <a:r>
                        <a:rPr lang="en-US" sz="2000" b="0" baseline="0" dirty="0" smtClean="0"/>
                        <a:t>:  limited, </a:t>
                      </a:r>
                      <a:r>
                        <a:rPr lang="en-US" sz="2000" b="0" dirty="0" smtClean="0"/>
                        <a:t>at most once</a:t>
                      </a:r>
                      <a:r>
                        <a:rPr lang="en-US" sz="2000" b="0" baseline="0" dirty="0" smtClean="0"/>
                        <a:t> per</a:t>
                      </a:r>
                      <a:r>
                        <a:rPr lang="en-US" sz="2000" b="0" dirty="0" smtClean="0"/>
                        <a:t> week </a:t>
                      </a:r>
                    </a:p>
                  </a:txBody>
                  <a:tcPr anchor="ctr"/>
                </a:tc>
              </a:tr>
              <a:tr h="556588">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b="1" i="1" dirty="0" smtClean="0"/>
                        <a:t>Spending money</a:t>
                      </a:r>
                      <a:r>
                        <a:rPr lang="en-US" sz="2000" dirty="0" smtClean="0"/>
                        <a:t>:</a:t>
                      </a:r>
                      <a:r>
                        <a:rPr lang="en-US" sz="2000" baseline="0" dirty="0" smtClean="0"/>
                        <a:t> </a:t>
                      </a:r>
                      <a:r>
                        <a:rPr lang="en-US" sz="2000" dirty="0" smtClean="0"/>
                        <a:t>soap, sugar, oil </a:t>
                      </a:r>
                    </a:p>
                  </a:txBody>
                  <a:tcPr anchor="ctr"/>
                </a:tc>
              </a:tr>
              <a:tr h="584517">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b="1" i="1" dirty="0" smtClean="0"/>
                        <a:t>Diversity</a:t>
                      </a:r>
                      <a:r>
                        <a:rPr lang="en-US" sz="2000" dirty="0" smtClean="0"/>
                        <a:t>: Lacks crop</a:t>
                      </a:r>
                      <a:r>
                        <a:rPr lang="en-US" sz="2000" baseline="0" dirty="0" smtClean="0"/>
                        <a:t> diversity</a:t>
                      </a:r>
                      <a:endParaRPr lang="en-US" sz="2000" dirty="0" smtClean="0"/>
                    </a:p>
                  </a:txBody>
                  <a:tcPr anchor="ctr"/>
                </a:tc>
              </a:tr>
              <a:tr h="750827">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b="1" i="1" dirty="0" smtClean="0"/>
                        <a:t>Junk food</a:t>
                      </a:r>
                      <a:r>
                        <a:rPr lang="en-US" sz="2000" dirty="0" smtClean="0"/>
                        <a:t>: easily accessible and cheap in local shops</a:t>
                      </a:r>
                      <a:endParaRPr lang="en-US" sz="1800" dirty="0" smtClean="0"/>
                    </a:p>
                  </a:txBody>
                  <a:tcPr anchor="ctr"/>
                </a:tc>
              </a:tr>
            </a:tbl>
          </a:graphicData>
        </a:graphic>
      </p:graphicFrame>
      <p:pic>
        <p:nvPicPr>
          <p:cNvPr id="5" name="Picture 4" descr="women.tiff"/>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969918" y="1069334"/>
            <a:ext cx="5039319" cy="3843168"/>
          </a:xfrm>
          <a:prstGeom prst="rect">
            <a:avLst/>
          </a:prstGeom>
          <a:ln>
            <a:solidFill>
              <a:schemeClr val="tx1"/>
            </a:solidFill>
          </a:ln>
          <a:effectLst>
            <a:outerShdw blurRad="292100" dist="139700" dir="2700000" algn="tl" rotWithShape="0">
              <a:srgbClr val="333333">
                <a:alpha val="65000"/>
              </a:srgbClr>
            </a:outerShdw>
          </a:effectLst>
        </p:spPr>
      </p:pic>
      <p:sp>
        <p:nvSpPr>
          <p:cNvPr id="6" name="Rectangle 5"/>
          <p:cNvSpPr/>
          <p:nvPr/>
        </p:nvSpPr>
        <p:spPr>
          <a:xfrm>
            <a:off x="3969917" y="1527542"/>
            <a:ext cx="5039319" cy="815608"/>
          </a:xfrm>
          <a:prstGeom prst="rect">
            <a:avLst/>
          </a:prstGeom>
          <a:solidFill>
            <a:schemeClr val="bg1">
              <a:lumMod val="50000"/>
              <a:alpha val="60000"/>
            </a:schemeClr>
          </a:solidFill>
        </p:spPr>
        <p:txBody>
          <a:bodyPr wrap="square">
            <a:spAutoFit/>
          </a:bodyPr>
          <a:lstStyle/>
          <a:p>
            <a:pPr algn="ctr"/>
            <a:r>
              <a:rPr lang="en-US" sz="1550" dirty="0">
                <a:ln w="18415" cmpd="sng">
                  <a:solidFill>
                    <a:srgbClr val="FFFFFF"/>
                  </a:solidFill>
                  <a:prstDash val="solid"/>
                </a:ln>
                <a:solidFill>
                  <a:srgbClr val="FFFFFF"/>
                </a:solidFill>
                <a:effectLst>
                  <a:outerShdw blurRad="63500" dir="3600000" algn="tl" rotWithShape="0">
                    <a:srgbClr val="000000">
                      <a:alpha val="70000"/>
                    </a:srgbClr>
                  </a:outerShdw>
                </a:effectLst>
              </a:rPr>
              <a:t>H</a:t>
            </a:r>
            <a:r>
              <a:rPr lang="en-US" sz="155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igher </a:t>
            </a:r>
            <a:r>
              <a:rPr lang="en-US" sz="1550" dirty="0">
                <a:ln w="18415" cmpd="sng">
                  <a:solidFill>
                    <a:srgbClr val="FFFFFF"/>
                  </a:solidFill>
                  <a:prstDash val="solid"/>
                </a:ln>
                <a:solidFill>
                  <a:srgbClr val="FFFFFF"/>
                </a:solidFill>
                <a:effectLst>
                  <a:outerShdw blurRad="63500" dir="3600000" algn="tl" rotWithShape="0">
                    <a:srgbClr val="000000">
                      <a:alpha val="70000"/>
                    </a:srgbClr>
                  </a:outerShdw>
                </a:effectLst>
              </a:rPr>
              <a:t>income and </a:t>
            </a:r>
            <a:r>
              <a:rPr lang="en-US" sz="155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more health &amp; </a:t>
            </a:r>
            <a:r>
              <a:rPr lang="en-US" sz="1550" dirty="0">
                <a:ln w="18415" cmpd="sng">
                  <a:solidFill>
                    <a:srgbClr val="FFFFFF"/>
                  </a:solidFill>
                  <a:prstDash val="solid"/>
                </a:ln>
                <a:solidFill>
                  <a:srgbClr val="FFFFFF"/>
                </a:solidFill>
                <a:effectLst>
                  <a:outerShdw blurRad="63500" dir="3600000" algn="tl" rotWithShape="0">
                    <a:srgbClr val="000000">
                      <a:alpha val="70000"/>
                    </a:srgbClr>
                  </a:outerShdw>
                </a:effectLst>
              </a:rPr>
              <a:t>agricultural programming </a:t>
            </a:r>
            <a:r>
              <a:rPr lang="en-US" sz="1550" i="1" dirty="0">
                <a:ln w="18415" cmpd="sng">
                  <a:solidFill>
                    <a:srgbClr val="FFFFFF"/>
                  </a:solidFill>
                  <a:prstDash val="solid"/>
                </a:ln>
                <a:solidFill>
                  <a:srgbClr val="FFFFFF"/>
                </a:solidFill>
                <a:effectLst>
                  <a:outerShdw blurRad="63500" dir="3600000" algn="tl" rotWithShape="0">
                    <a:srgbClr val="000000">
                      <a:alpha val="70000"/>
                    </a:srgbClr>
                  </a:outerShdw>
                </a:effectLst>
              </a:rPr>
              <a:t>does not </a:t>
            </a:r>
            <a:r>
              <a:rPr lang="en-US" sz="155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necessarily</a:t>
            </a:r>
            <a:r>
              <a:rPr lang="en-US" sz="1550" i="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155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equal </a:t>
            </a:r>
            <a:r>
              <a:rPr lang="en-US" sz="1550" dirty="0">
                <a:ln w="18415" cmpd="sng">
                  <a:solidFill>
                    <a:srgbClr val="FFFFFF"/>
                  </a:solidFill>
                  <a:prstDash val="solid"/>
                </a:ln>
                <a:solidFill>
                  <a:srgbClr val="FFFFFF"/>
                </a:solidFill>
                <a:effectLst>
                  <a:outerShdw blurRad="63500" dir="3600000" algn="tl" rotWithShape="0">
                    <a:srgbClr val="000000">
                      <a:alpha val="70000"/>
                    </a:srgbClr>
                  </a:outerShdw>
                </a:effectLst>
              </a:rPr>
              <a:t>higher levels of nutrition. </a:t>
            </a:r>
            <a:r>
              <a:rPr lang="en-US" sz="155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Often, there </a:t>
            </a:r>
            <a:r>
              <a:rPr lang="en-US" sz="1550" dirty="0">
                <a:ln w="18415" cmpd="sng">
                  <a:solidFill>
                    <a:srgbClr val="FFFFFF"/>
                  </a:solidFill>
                  <a:prstDash val="solid"/>
                </a:ln>
                <a:solidFill>
                  <a:srgbClr val="FFFFFF"/>
                </a:solidFill>
                <a:effectLst>
                  <a:outerShdw blurRad="63500" dir="3600000" algn="tl" rotWithShape="0">
                    <a:srgbClr val="000000">
                      <a:alpha val="70000"/>
                    </a:srgbClr>
                  </a:outerShdw>
                </a:effectLst>
              </a:rPr>
              <a:t>is no </a:t>
            </a:r>
            <a:r>
              <a:rPr lang="en-US" sz="155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access to products of nutritious value.</a:t>
            </a:r>
            <a:endParaRPr lang="en-US" sz="155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346921322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0" y="0"/>
            <a:ext cx="9144000" cy="769441"/>
          </a:xfrm>
          <a:prstGeom prst="rect">
            <a:avLst/>
          </a:prstGeom>
          <a:noFill/>
        </p:spPr>
        <p:txBody>
          <a:bodyPr wrap="square" rtlCol="0">
            <a:spAutoFit/>
          </a:bodyPr>
          <a:lstStyle/>
          <a:p>
            <a:pPr algn="ctr"/>
            <a:r>
              <a:rPr lang="en-US" sz="4400" dirty="0" smtClean="0">
                <a:solidFill>
                  <a:schemeClr val="bg1"/>
                </a:solidFill>
                <a:latin typeface="+mj-lt"/>
              </a:rPr>
              <a:t>Amaranth: A Strategic Solution</a:t>
            </a:r>
            <a:endParaRPr lang="en-US" sz="4400" dirty="0">
              <a:solidFill>
                <a:schemeClr val="bg1"/>
              </a:solidFill>
              <a:latin typeface="+mj-lt"/>
            </a:endParaRPr>
          </a:p>
        </p:txBody>
      </p:sp>
      <p:sp>
        <p:nvSpPr>
          <p:cNvPr id="20" name="Rectangle 19"/>
          <p:cNvSpPr/>
          <p:nvPr/>
        </p:nvSpPr>
        <p:spPr>
          <a:xfrm>
            <a:off x="367378" y="1123950"/>
            <a:ext cx="4419600" cy="2015192"/>
          </a:xfrm>
          <a:prstGeom prst="rect">
            <a:avLst/>
          </a:prstGeom>
          <a:solidFill>
            <a:srgbClr val="DCE6F2"/>
          </a:solidFill>
          <a:ln w="22225">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377810" y="1123950"/>
            <a:ext cx="4409168" cy="3820796"/>
            <a:chOff x="377810" y="984311"/>
            <a:chExt cx="4409168" cy="3820796"/>
          </a:xfrm>
        </p:grpSpPr>
        <p:pic>
          <p:nvPicPr>
            <p:cNvPr id="14" name="Picture 13" descr="IMG_3741.jpg"/>
            <p:cNvPicPr>
              <a:picLocks noChangeAspect="1"/>
            </p:cNvPicPr>
            <p:nvPr/>
          </p:nvPicPr>
          <p:blipFill>
            <a:blip r:embed="rId2"/>
            <a:srcRect t="14706"/>
            <a:stretch>
              <a:fillRect/>
            </a:stretch>
          </p:blipFill>
          <p:spPr>
            <a:xfrm>
              <a:off x="2251212" y="3182910"/>
              <a:ext cx="2535766" cy="1622196"/>
            </a:xfrm>
            <a:prstGeom prst="rect">
              <a:avLst/>
            </a:prstGeom>
            <a:ln w="22225">
              <a:solidFill>
                <a:schemeClr val="accent1">
                  <a:lumMod val="75000"/>
                </a:schemeClr>
              </a:solidFill>
            </a:ln>
          </p:spPr>
        </p:pic>
        <p:sp>
          <p:nvSpPr>
            <p:cNvPr id="21" name="TextBox 20"/>
            <p:cNvSpPr txBox="1"/>
            <p:nvPr/>
          </p:nvSpPr>
          <p:spPr>
            <a:xfrm>
              <a:off x="430020" y="984311"/>
              <a:ext cx="4356958" cy="2062103"/>
            </a:xfrm>
            <a:prstGeom prst="rect">
              <a:avLst/>
            </a:prstGeom>
            <a:noFill/>
          </p:spPr>
          <p:txBody>
            <a:bodyPr wrap="square" rtlCol="0">
              <a:spAutoFit/>
            </a:bodyPr>
            <a:lstStyle/>
            <a:p>
              <a:r>
                <a:rPr lang="en-US" sz="2000" i="1" dirty="0" smtClean="0"/>
                <a:t>A study in Mexico demonstrated:</a:t>
              </a:r>
            </a:p>
            <a:p>
              <a:pPr marL="342900" indent="-342900">
                <a:buFont typeface="Arial"/>
                <a:buChar char="•"/>
              </a:pPr>
              <a:r>
                <a:rPr lang="en-US" sz="2000" b="1" dirty="0" smtClean="0"/>
                <a:t>13g</a:t>
              </a:r>
              <a:r>
                <a:rPr lang="en-US" sz="2000" dirty="0" smtClean="0"/>
                <a:t> of amaranth concentrate per day reduced </a:t>
              </a:r>
              <a:r>
                <a:rPr lang="en-US" sz="2000" b="1" dirty="0" smtClean="0"/>
                <a:t>75%</a:t>
              </a:r>
              <a:r>
                <a:rPr lang="en-US" sz="2000" dirty="0" smtClean="0"/>
                <a:t> of mild-moderate child malnutrition</a:t>
              </a:r>
            </a:p>
            <a:p>
              <a:endParaRPr lang="en-US" sz="800" dirty="0"/>
            </a:p>
            <a:p>
              <a:r>
                <a:rPr lang="en-US" sz="2000" dirty="0"/>
                <a:t>Amaranth can round out the food basket and improve childhood </a:t>
              </a:r>
              <a:r>
                <a:rPr lang="en-US" sz="2000" dirty="0" smtClean="0"/>
                <a:t>nutrition.</a:t>
              </a:r>
            </a:p>
          </p:txBody>
        </p:sp>
        <p:pic>
          <p:nvPicPr>
            <p:cNvPr id="22" name="Picture 21" descr="P1050108.jpg"/>
            <p:cNvPicPr>
              <a:picLocks noChangeAspect="1"/>
            </p:cNvPicPr>
            <p:nvPr/>
          </p:nvPicPr>
          <p:blipFill>
            <a:blip r:embed="rId3"/>
            <a:srcRect l="9467" t="1778" r="12167" b="1778"/>
            <a:stretch>
              <a:fillRect/>
            </a:stretch>
          </p:blipFill>
          <p:spPr>
            <a:xfrm>
              <a:off x="377810" y="3182911"/>
              <a:ext cx="1627380" cy="1622196"/>
            </a:xfrm>
            <a:prstGeom prst="rect">
              <a:avLst/>
            </a:prstGeom>
            <a:ln w="22225">
              <a:solidFill>
                <a:schemeClr val="accent1">
                  <a:lumMod val="75000"/>
                </a:schemeClr>
              </a:solidFill>
            </a:ln>
          </p:spPr>
        </p:pic>
      </p:grpSp>
      <p:graphicFrame>
        <p:nvGraphicFramePr>
          <p:cNvPr id="12" name="Chart 11"/>
          <p:cNvGraphicFramePr>
            <a:graphicFrameLocks/>
          </p:cNvGraphicFramePr>
          <p:nvPr>
            <p:extLst>
              <p:ext uri="{D42A27DB-BD31-4B8C-83A1-F6EECF244321}">
                <p14:modId xmlns:p14="http://schemas.microsoft.com/office/powerpoint/2010/main" val="2964917707"/>
              </p:ext>
            </p:extLst>
          </p:nvPr>
        </p:nvGraphicFramePr>
        <p:xfrm>
          <a:off x="4786977" y="1123950"/>
          <a:ext cx="4369933" cy="4019550"/>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p:cNvSpPr txBox="1"/>
          <p:nvPr/>
        </p:nvSpPr>
        <p:spPr>
          <a:xfrm>
            <a:off x="5638800" y="4476750"/>
            <a:ext cx="762000" cy="246221"/>
          </a:xfrm>
          <a:prstGeom prst="rect">
            <a:avLst/>
          </a:prstGeom>
          <a:solidFill>
            <a:schemeClr val="bg1"/>
          </a:solidFill>
        </p:spPr>
        <p:txBody>
          <a:bodyPr wrap="square" rtlCol="0">
            <a:spAutoFit/>
          </a:bodyPr>
          <a:lstStyle/>
          <a:p>
            <a:r>
              <a:rPr lang="en-US" sz="1000" dirty="0" smtClean="0">
                <a:solidFill>
                  <a:srgbClr val="FF0000"/>
                </a:solidFill>
                <a:latin typeface="Helvetica"/>
                <a:cs typeface="Helvetica"/>
              </a:rPr>
              <a:t>Amaranth</a:t>
            </a:r>
            <a:endParaRPr lang="en-US" sz="800" dirty="0">
              <a:solidFill>
                <a:srgbClr val="FF0000"/>
              </a:solidFill>
              <a:latin typeface="Helvetica"/>
              <a:cs typeface="Helvetica"/>
            </a:endParaRPr>
          </a:p>
        </p:txBody>
      </p:sp>
    </p:spTree>
    <p:extLst>
      <p:ext uri="{BB962C8B-B14F-4D97-AF65-F5344CB8AC3E}">
        <p14:creationId xmlns:p14="http://schemas.microsoft.com/office/powerpoint/2010/main" val="230675798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4560"/>
            <a:ext cx="8991600" cy="857250"/>
          </a:xfrm>
        </p:spPr>
        <p:txBody>
          <a:bodyPr>
            <a:normAutofit/>
          </a:bodyPr>
          <a:lstStyle/>
          <a:p>
            <a:r>
              <a:rPr lang="en-US" sz="3600" dirty="0" smtClean="0"/>
              <a:t>Corporate</a:t>
            </a:r>
            <a:r>
              <a:rPr lang="en-US" sz="3600" dirty="0"/>
              <a:t> </a:t>
            </a:r>
            <a:r>
              <a:rPr lang="en-US" sz="3600" dirty="0" smtClean="0"/>
              <a:t>Sector Engagement: </a:t>
            </a:r>
            <a:r>
              <a:rPr lang="en-US" sz="3600" dirty="0"/>
              <a:t>The Race is On</a:t>
            </a:r>
          </a:p>
        </p:txBody>
      </p:sp>
      <p:sp>
        <p:nvSpPr>
          <p:cNvPr id="4" name="Rounded Rectangle 3"/>
          <p:cNvSpPr/>
          <p:nvPr/>
        </p:nvSpPr>
        <p:spPr>
          <a:xfrm>
            <a:off x="1205393" y="1200150"/>
            <a:ext cx="6743700" cy="762000"/>
          </a:xfrm>
          <a:prstGeom prst="roundRect">
            <a:avLst/>
          </a:prstGeom>
          <a:ln w="44450"/>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i="1" dirty="0"/>
              <a:t>Companies </a:t>
            </a:r>
            <a:r>
              <a:rPr lang="en-US" sz="2000" i="1" dirty="0" smtClean="0"/>
              <a:t>are already </a:t>
            </a:r>
            <a:r>
              <a:rPr lang="en-US" sz="2000" i="1" dirty="0"/>
              <a:t>aware of the opportunity and value to NGO relationships, and are actively seeking </a:t>
            </a:r>
            <a:r>
              <a:rPr lang="en-US" sz="2000" i="1" dirty="0" smtClean="0"/>
              <a:t>partners.</a:t>
            </a:r>
            <a:endParaRPr lang="en-US" sz="2000" i="1" dirty="0"/>
          </a:p>
        </p:txBody>
      </p:sp>
      <p:sp>
        <p:nvSpPr>
          <p:cNvPr id="13" name="Rounded Rectangle 12"/>
          <p:cNvSpPr/>
          <p:nvPr/>
        </p:nvSpPr>
        <p:spPr>
          <a:xfrm>
            <a:off x="250060" y="2221949"/>
            <a:ext cx="2667000" cy="2649601"/>
          </a:xfrm>
          <a:prstGeom prst="roundRect">
            <a:avLst/>
          </a:prstGeom>
          <a:solidFill>
            <a:schemeClr val="lt1"/>
          </a:solidFill>
          <a:ln w="38100"/>
          <a:effectLst/>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Rounded Rectangle 13"/>
          <p:cNvSpPr/>
          <p:nvPr/>
        </p:nvSpPr>
        <p:spPr>
          <a:xfrm>
            <a:off x="6232127" y="2218655"/>
            <a:ext cx="2667000" cy="2649601"/>
          </a:xfrm>
          <a:prstGeom prst="roundRect">
            <a:avLst/>
          </a:prstGeom>
          <a:ln w="38100"/>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 name="Picture 2" descr="Coca Cola.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35" y="2476904"/>
            <a:ext cx="1452443" cy="473060"/>
          </a:xfrm>
          <a:prstGeom prst="rect">
            <a:avLst/>
          </a:prstGeom>
        </p:spPr>
      </p:pic>
      <p:pic>
        <p:nvPicPr>
          <p:cNvPr id="5" name="Picture 4" descr="Oxfam.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888" y="2345733"/>
            <a:ext cx="685800" cy="641459"/>
          </a:xfrm>
          <a:prstGeom prst="rect">
            <a:avLst/>
          </a:prstGeom>
        </p:spPr>
      </p:pic>
      <p:sp>
        <p:nvSpPr>
          <p:cNvPr id="11" name="TextBox 10"/>
          <p:cNvSpPr txBox="1"/>
          <p:nvPr/>
        </p:nvSpPr>
        <p:spPr>
          <a:xfrm>
            <a:off x="250060" y="2976243"/>
            <a:ext cx="2690518" cy="1815882"/>
          </a:xfrm>
          <a:prstGeom prst="rect">
            <a:avLst/>
          </a:prstGeom>
          <a:noFill/>
        </p:spPr>
        <p:txBody>
          <a:bodyPr wrap="square" rtlCol="0">
            <a:spAutoFit/>
          </a:bodyPr>
          <a:lstStyle/>
          <a:p>
            <a:pPr marL="223838" indent="-223838">
              <a:buFont typeface="Arial"/>
              <a:buChar char="•"/>
            </a:pPr>
            <a:r>
              <a:rPr lang="en-US" sz="1600" dirty="0" smtClean="0"/>
              <a:t>Partnership established in 2011</a:t>
            </a:r>
          </a:p>
          <a:p>
            <a:pPr marL="223838" indent="-223838">
              <a:buFont typeface="Arial"/>
              <a:buChar char="•"/>
            </a:pPr>
            <a:r>
              <a:rPr lang="en-US" sz="1600" dirty="0" smtClean="0"/>
              <a:t>Addressed community development issues in regions impacted by Coca-Cola’s supply chain in El Salvador and Namibia</a:t>
            </a:r>
            <a:endParaRPr lang="en-US" sz="1600" dirty="0"/>
          </a:p>
        </p:txBody>
      </p:sp>
      <p:sp>
        <p:nvSpPr>
          <p:cNvPr id="15" name="Rounded Rectangle 14"/>
          <p:cNvSpPr/>
          <p:nvPr/>
        </p:nvSpPr>
        <p:spPr>
          <a:xfrm>
            <a:off x="3194262" y="2222443"/>
            <a:ext cx="2743200" cy="2649601"/>
          </a:xfrm>
          <a:prstGeom prst="roundRect">
            <a:avLst/>
          </a:prstGeom>
          <a:ln w="38100"/>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TextBox 20"/>
          <p:cNvSpPr txBox="1"/>
          <p:nvPr/>
        </p:nvSpPr>
        <p:spPr>
          <a:xfrm>
            <a:off x="3189791" y="2985815"/>
            <a:ext cx="2806490" cy="1815882"/>
          </a:xfrm>
          <a:prstGeom prst="rect">
            <a:avLst/>
          </a:prstGeom>
          <a:noFill/>
        </p:spPr>
        <p:txBody>
          <a:bodyPr wrap="square" rtlCol="0">
            <a:spAutoFit/>
          </a:bodyPr>
          <a:lstStyle/>
          <a:p>
            <a:pPr marL="223838" indent="-223838">
              <a:buFont typeface="Arial"/>
              <a:buChar char="•"/>
            </a:pPr>
            <a:r>
              <a:rPr lang="en-US" sz="1600" dirty="0" smtClean="0"/>
              <a:t>CRS received $5.5M in grants to diversify coffee farmer livelihoods in Central America</a:t>
            </a:r>
          </a:p>
          <a:p>
            <a:pPr marL="223838" indent="-223838">
              <a:buFont typeface="Arial"/>
              <a:buChar char="•"/>
            </a:pPr>
            <a:r>
              <a:rPr lang="en-US" sz="1600" dirty="0" smtClean="0"/>
              <a:t>Led to strategic engagement to improve farmers’ carbon footprint</a:t>
            </a:r>
            <a:endParaRPr lang="en-US" dirty="0" smtClean="0"/>
          </a:p>
        </p:txBody>
      </p:sp>
      <p:pic>
        <p:nvPicPr>
          <p:cNvPr id="22" name="Picture 21" descr="GMC.jpeg"/>
          <p:cNvPicPr>
            <a:picLocks noChangeAspect="1"/>
          </p:cNvPicPr>
          <p:nvPr/>
        </p:nvPicPr>
        <p:blipFill rotWithShape="1">
          <a:blip r:embed="rId5">
            <a:extLst>
              <a:ext uri="{28A0092B-C50C-407E-A947-70E740481C1C}">
                <a14:useLocalDpi xmlns:a14="http://schemas.microsoft.com/office/drawing/2010/main" val="0"/>
              </a:ext>
            </a:extLst>
          </a:blip>
          <a:srcRect t="20610" r="2693" b="21763"/>
          <a:stretch/>
        </p:blipFill>
        <p:spPr>
          <a:xfrm>
            <a:off x="4581395" y="2327528"/>
            <a:ext cx="1100842" cy="651938"/>
          </a:xfrm>
          <a:prstGeom prst="rect">
            <a:avLst/>
          </a:prstGeom>
        </p:spPr>
      </p:pic>
      <p:pic>
        <p:nvPicPr>
          <p:cNvPr id="23" name="Picture 22" descr="CRS.gif"/>
          <p:cNvPicPr>
            <a:picLocks noChangeAspect="1"/>
          </p:cNvPicPr>
          <p:nvPr/>
        </p:nvPicPr>
        <p:blipFill rotWithShape="1">
          <a:blip r:embed="rId6">
            <a:extLst>
              <a:ext uri="{28A0092B-C50C-407E-A947-70E740481C1C}">
                <a14:useLocalDpi xmlns:a14="http://schemas.microsoft.com/office/drawing/2010/main" val="0"/>
              </a:ext>
            </a:extLst>
          </a:blip>
          <a:srcRect t="13363" b="18228"/>
          <a:stretch/>
        </p:blipFill>
        <p:spPr>
          <a:xfrm>
            <a:off x="3526304" y="2303559"/>
            <a:ext cx="1011299" cy="691822"/>
          </a:xfrm>
          <a:prstGeom prst="rect">
            <a:avLst/>
          </a:prstGeom>
        </p:spPr>
      </p:pic>
      <p:pic>
        <p:nvPicPr>
          <p:cNvPr id="24" name="Picture 23" descr="Newmont.jpeg"/>
          <p:cNvPicPr>
            <a:picLocks noChangeAspect="1"/>
          </p:cNvPicPr>
          <p:nvPr/>
        </p:nvPicPr>
        <p:blipFill rotWithShape="1">
          <a:blip r:embed="rId7">
            <a:extLst>
              <a:ext uri="{28A0092B-C50C-407E-A947-70E740481C1C}">
                <a14:useLocalDpi xmlns:a14="http://schemas.microsoft.com/office/drawing/2010/main" val="0"/>
              </a:ext>
            </a:extLst>
          </a:blip>
          <a:srcRect t="15122"/>
          <a:stretch/>
        </p:blipFill>
        <p:spPr>
          <a:xfrm>
            <a:off x="6670790" y="2263413"/>
            <a:ext cx="1789590" cy="724425"/>
          </a:xfrm>
          <a:prstGeom prst="rect">
            <a:avLst/>
          </a:prstGeom>
        </p:spPr>
      </p:pic>
      <p:sp>
        <p:nvSpPr>
          <p:cNvPr id="25" name="TextBox 24"/>
          <p:cNvSpPr txBox="1"/>
          <p:nvPr/>
        </p:nvSpPr>
        <p:spPr>
          <a:xfrm>
            <a:off x="6219217" y="2964367"/>
            <a:ext cx="2690518" cy="1815882"/>
          </a:xfrm>
          <a:prstGeom prst="rect">
            <a:avLst/>
          </a:prstGeom>
          <a:noFill/>
        </p:spPr>
        <p:txBody>
          <a:bodyPr wrap="square" rtlCol="0">
            <a:spAutoFit/>
          </a:bodyPr>
          <a:lstStyle/>
          <a:p>
            <a:pPr marL="223838" indent="-223838">
              <a:buFont typeface="Arial"/>
              <a:buChar char="•"/>
            </a:pPr>
            <a:r>
              <a:rPr lang="en-US" sz="1600" dirty="0" smtClean="0"/>
              <a:t>Established foundation to support and develop communities impacted by mining</a:t>
            </a:r>
          </a:p>
          <a:p>
            <a:pPr marL="223838" indent="-223838">
              <a:buFont typeface="Arial"/>
              <a:buChar char="•"/>
            </a:pPr>
            <a:r>
              <a:rPr lang="en-US" sz="1600" dirty="0" smtClean="0"/>
              <a:t>Funded by 1% of Ghana mining profits, a total of $17M to date</a:t>
            </a:r>
            <a:endParaRPr lang="en-US" sz="1600" dirty="0"/>
          </a:p>
        </p:txBody>
      </p:sp>
    </p:spTree>
    <p:extLst>
      <p:ext uri="{BB962C8B-B14F-4D97-AF65-F5344CB8AC3E}">
        <p14:creationId xmlns:p14="http://schemas.microsoft.com/office/powerpoint/2010/main" val="262810954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57250"/>
          </a:xfrm>
        </p:spPr>
        <p:txBody>
          <a:bodyPr/>
          <a:lstStyle/>
          <a:p>
            <a:r>
              <a:rPr lang="en-US" dirty="0" smtClean="0"/>
              <a:t>Amaranth: A Win-Win Solution</a:t>
            </a:r>
            <a:endParaRPr lang="en-US" dirty="0"/>
          </a:p>
        </p:txBody>
      </p:sp>
      <p:graphicFrame>
        <p:nvGraphicFramePr>
          <p:cNvPr id="5" name="Chart 4"/>
          <p:cNvGraphicFramePr/>
          <p:nvPr>
            <p:extLst>
              <p:ext uri="{D42A27DB-BD31-4B8C-83A1-F6EECF244321}">
                <p14:modId xmlns:p14="http://schemas.microsoft.com/office/powerpoint/2010/main" val="3328158101"/>
              </p:ext>
            </p:extLst>
          </p:nvPr>
        </p:nvGraphicFramePr>
        <p:xfrm>
          <a:off x="5977501" y="1510560"/>
          <a:ext cx="2930291" cy="3494588"/>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p:cNvSpPr/>
          <p:nvPr/>
        </p:nvSpPr>
        <p:spPr>
          <a:xfrm>
            <a:off x="152400" y="920174"/>
            <a:ext cx="8915400" cy="584776"/>
          </a:xfrm>
          <a:prstGeom prst="rect">
            <a:avLst/>
          </a:prstGeom>
          <a:ln>
            <a:solidFill>
              <a:schemeClr val="tx2"/>
            </a:solidFill>
          </a:ln>
        </p:spPr>
        <p:txBody>
          <a:bodyPr wrap="square">
            <a:spAutoFit/>
          </a:bodyPr>
          <a:lstStyle/>
          <a:p>
            <a:pPr lvl="3"/>
            <a:r>
              <a:rPr lang="en-US" sz="1600" dirty="0"/>
              <a:t>Supporting </a:t>
            </a:r>
            <a:r>
              <a:rPr lang="en-US" sz="1600" b="1" dirty="0"/>
              <a:t>amaranth cultivation </a:t>
            </a:r>
            <a:r>
              <a:rPr lang="en-US" sz="1600" b="1" dirty="0" smtClean="0"/>
              <a:t>is </a:t>
            </a:r>
            <a:r>
              <a:rPr lang="en-US" sz="1600" b="1" dirty="0"/>
              <a:t>a viable strategy</a:t>
            </a:r>
            <a:r>
              <a:rPr lang="en-US" sz="1600" dirty="0"/>
              <a:t> to address malnutrition</a:t>
            </a:r>
            <a:r>
              <a:rPr lang="en-US" sz="1600" dirty="0" smtClean="0"/>
              <a:t> &amp; </a:t>
            </a:r>
            <a:r>
              <a:rPr lang="en-US" sz="1600" dirty="0"/>
              <a:t>improve standards of living, by forming</a:t>
            </a:r>
            <a:r>
              <a:rPr lang="en-US" sz="1600" dirty="0" smtClean="0"/>
              <a:t> a </a:t>
            </a:r>
            <a:r>
              <a:rPr lang="en-US" sz="1600" b="1" dirty="0" smtClean="0"/>
              <a:t>nutrient</a:t>
            </a:r>
            <a:r>
              <a:rPr lang="en-US" sz="1600" b="1" dirty="0"/>
              <a:t>-rich and economically attractive value chain</a:t>
            </a:r>
            <a:r>
              <a:rPr lang="en-US" sz="1600" b="1" dirty="0" smtClean="0"/>
              <a:t>.</a:t>
            </a:r>
          </a:p>
        </p:txBody>
      </p:sp>
      <p:sp>
        <p:nvSpPr>
          <p:cNvPr id="7" name="Rounded Rectangle 6"/>
          <p:cNvSpPr/>
          <p:nvPr/>
        </p:nvSpPr>
        <p:spPr>
          <a:xfrm>
            <a:off x="3208007" y="3498559"/>
            <a:ext cx="2850183" cy="1390207"/>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08007" y="3257550"/>
            <a:ext cx="2850183" cy="1631216"/>
          </a:xfrm>
          <a:prstGeom prst="rect">
            <a:avLst/>
          </a:prstGeom>
          <a:noFill/>
        </p:spPr>
        <p:txBody>
          <a:bodyPr wrap="square" rtlCol="0">
            <a:spAutoFit/>
          </a:bodyPr>
          <a:lstStyle/>
          <a:p>
            <a:r>
              <a:rPr lang="en-US" dirty="0" smtClean="0"/>
              <a:t>	</a:t>
            </a:r>
          </a:p>
          <a:p>
            <a:r>
              <a:rPr lang="en-US" b="1" dirty="0" smtClean="0"/>
              <a:t>      Improves Livelihoods</a:t>
            </a:r>
            <a:r>
              <a:rPr lang="en-US" b="1" dirty="0"/>
              <a:t>: </a:t>
            </a:r>
            <a:endParaRPr lang="en-US" b="1" dirty="0" smtClean="0"/>
          </a:p>
          <a:p>
            <a:endParaRPr lang="en-US" sz="1000" b="1" dirty="0"/>
          </a:p>
          <a:p>
            <a:pPr marL="285750" indent="-285750">
              <a:buFont typeface="Wingdings" charset="2"/>
              <a:buChar char="ü"/>
            </a:pPr>
            <a:r>
              <a:rPr lang="en-US" dirty="0"/>
              <a:t>Economically </a:t>
            </a:r>
            <a:r>
              <a:rPr lang="en-US" dirty="0" smtClean="0"/>
              <a:t>attractive  </a:t>
            </a:r>
          </a:p>
          <a:p>
            <a:pPr marL="285750" indent="-285750">
              <a:buFont typeface="Wingdings" charset="2"/>
              <a:buChar char="ü"/>
            </a:pPr>
            <a:r>
              <a:rPr lang="en-US" dirty="0" smtClean="0"/>
              <a:t>Long</a:t>
            </a:r>
            <a:r>
              <a:rPr lang="en-US" dirty="0"/>
              <a:t>-</a:t>
            </a:r>
            <a:r>
              <a:rPr lang="en-US" dirty="0" smtClean="0"/>
              <a:t>term and sustainable solution</a:t>
            </a:r>
          </a:p>
        </p:txBody>
      </p:sp>
      <p:sp>
        <p:nvSpPr>
          <p:cNvPr id="11" name="Rounded Rectangle 10"/>
          <p:cNvSpPr/>
          <p:nvPr/>
        </p:nvSpPr>
        <p:spPr>
          <a:xfrm>
            <a:off x="3208007" y="1679837"/>
            <a:ext cx="2769494" cy="1577713"/>
          </a:xfrm>
          <a:prstGeom prst="round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208007" y="1679837"/>
            <a:ext cx="2667697" cy="1631216"/>
          </a:xfrm>
          <a:prstGeom prst="rect">
            <a:avLst/>
          </a:prstGeom>
          <a:noFill/>
        </p:spPr>
        <p:txBody>
          <a:bodyPr wrap="square" rtlCol="0">
            <a:spAutoFit/>
          </a:bodyPr>
          <a:lstStyle/>
          <a:p>
            <a:r>
              <a:rPr lang="en-US" dirty="0"/>
              <a:t>	</a:t>
            </a:r>
            <a:r>
              <a:rPr lang="en-US" b="1" dirty="0" smtClean="0"/>
              <a:t>Nutrition Benefits:</a:t>
            </a:r>
          </a:p>
          <a:p>
            <a:endParaRPr lang="en-US" sz="1000" b="1" dirty="0" smtClean="0"/>
          </a:p>
          <a:p>
            <a:pPr marL="285750" indent="-285750">
              <a:buFont typeface="Wingdings" charset="2"/>
              <a:buChar char="ü"/>
            </a:pPr>
            <a:r>
              <a:rPr lang="en-US" dirty="0" smtClean="0"/>
              <a:t>Improves nutrition density</a:t>
            </a:r>
          </a:p>
          <a:p>
            <a:pPr marL="285750" indent="-285750">
              <a:buFont typeface="Wingdings" charset="2"/>
              <a:buChar char="ü"/>
            </a:pPr>
            <a:r>
              <a:rPr lang="en-US" dirty="0" smtClean="0"/>
              <a:t>Counters food desert,                 healthier food available</a:t>
            </a:r>
            <a:r>
              <a:rPr lang="en-US" sz="1600" dirty="0" smtClean="0"/>
              <a:t> </a:t>
            </a:r>
            <a:endParaRPr lang="en-US" sz="1600" dirty="0"/>
          </a:p>
        </p:txBody>
      </p:sp>
      <p:sp>
        <p:nvSpPr>
          <p:cNvPr id="12" name="Pentagon 11"/>
          <p:cNvSpPr/>
          <p:nvPr/>
        </p:nvSpPr>
        <p:spPr>
          <a:xfrm>
            <a:off x="152400" y="925784"/>
            <a:ext cx="1219200" cy="584776"/>
          </a:xfrm>
          <a:prstGeom prst="homePlate">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6200" y="1048895"/>
            <a:ext cx="1371600" cy="276999"/>
          </a:xfrm>
          <a:prstGeom prst="rect">
            <a:avLst/>
          </a:prstGeom>
          <a:noFill/>
        </p:spPr>
        <p:txBody>
          <a:bodyPr wrap="square" rtlCol="0">
            <a:spAutoFit/>
          </a:bodyPr>
          <a:lstStyle/>
          <a:p>
            <a:r>
              <a:rPr lang="en-US" sz="1200" dirty="0" smtClean="0">
                <a:solidFill>
                  <a:schemeClr val="bg1"/>
                </a:solidFill>
              </a:rPr>
              <a:t>Recommendation</a:t>
            </a:r>
            <a:endParaRPr lang="en-US" sz="1200" dirty="0">
              <a:solidFill>
                <a:schemeClr val="bg1"/>
              </a:solidFill>
            </a:endParaRPr>
          </a:p>
        </p:txBody>
      </p:sp>
      <p:pic>
        <p:nvPicPr>
          <p:cNvPr id="8" name="Picture 7"/>
          <p:cNvPicPr>
            <a:picLocks noChangeAspect="1"/>
          </p:cNvPicPr>
          <p:nvPr/>
        </p:nvPicPr>
        <p:blipFill rotWithShape="1">
          <a:blip r:embed="rId4"/>
          <a:srcRect l="39125"/>
          <a:stretch/>
        </p:blipFill>
        <p:spPr>
          <a:xfrm>
            <a:off x="533400" y="1977003"/>
            <a:ext cx="2336611" cy="255891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Tree>
    <p:extLst>
      <p:ext uri="{BB962C8B-B14F-4D97-AF65-F5344CB8AC3E}">
        <p14:creationId xmlns:p14="http://schemas.microsoft.com/office/powerpoint/2010/main" val="164975535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1030419" y="145762"/>
            <a:ext cx="7467600" cy="584776"/>
          </a:xfrm>
          <a:prstGeom prst="rect">
            <a:avLst/>
          </a:prstGeom>
          <a:noFill/>
        </p:spPr>
        <p:txBody>
          <a:bodyPr wrap="square" rtlCol="0">
            <a:spAutoFit/>
          </a:bodyPr>
          <a:lstStyle/>
          <a:p>
            <a:pPr algn="ctr"/>
            <a:r>
              <a:rPr lang="en-US" sz="3200" dirty="0" smtClean="0">
                <a:solidFill>
                  <a:schemeClr val="bg1"/>
                </a:solidFill>
              </a:rPr>
              <a:t>Strategic Programming for the Food Basket </a:t>
            </a:r>
            <a:endParaRPr lang="en-US" sz="3200" dirty="0">
              <a:solidFill>
                <a:schemeClr val="bg1"/>
              </a:solidFill>
            </a:endParaRPr>
          </a:p>
        </p:txBody>
      </p:sp>
      <p:sp>
        <p:nvSpPr>
          <p:cNvPr id="17" name="Rectangle 16"/>
          <p:cNvSpPr/>
          <p:nvPr/>
        </p:nvSpPr>
        <p:spPr>
          <a:xfrm>
            <a:off x="5244920" y="1052343"/>
            <a:ext cx="3899079" cy="3416320"/>
          </a:xfrm>
          <a:prstGeom prst="rect">
            <a:avLst/>
          </a:prstGeom>
          <a:solidFill>
            <a:schemeClr val="accent1">
              <a:lumMod val="20000"/>
              <a:lumOff val="80000"/>
              <a:alpha val="94000"/>
            </a:schemeClr>
          </a:solidFill>
        </p:spPr>
        <p:txBody>
          <a:bodyPr wrap="square">
            <a:spAutoFit/>
          </a:bodyPr>
          <a:lstStyle/>
          <a:p>
            <a:pPr marL="457200" indent="-304800"/>
            <a:r>
              <a:rPr lang="en-US" dirty="0" smtClean="0">
                <a:ea typeface="Trebuchet MS"/>
                <a:cs typeface="Trebuchet MS"/>
                <a:sym typeface="Trebuchet MS"/>
              </a:rPr>
              <a:t>Design programs strategically around gaps in the existing food basket creating a nutrient dense food supply.</a:t>
            </a:r>
          </a:p>
          <a:p>
            <a:pPr marL="457200" indent="-304800"/>
            <a:endParaRPr lang="en-US" dirty="0" smtClean="0">
              <a:ea typeface="Trebuchet MS"/>
              <a:cs typeface="Trebuchet MS"/>
              <a:sym typeface="Trebuchet MS"/>
            </a:endParaRPr>
          </a:p>
          <a:p>
            <a:pPr marL="457200" indent="-304800"/>
            <a:r>
              <a:rPr lang="en-US" dirty="0" smtClean="0">
                <a:ea typeface="Trebuchet MS"/>
                <a:cs typeface="Trebuchet MS"/>
                <a:sym typeface="Trebuchet MS"/>
              </a:rPr>
              <a:t>Grains can be easily incorporated into the diets </a:t>
            </a:r>
            <a:r>
              <a:rPr lang="en-US" smtClean="0">
                <a:ea typeface="Trebuchet MS"/>
                <a:cs typeface="Trebuchet MS"/>
                <a:sym typeface="Trebuchet MS"/>
              </a:rPr>
              <a:t>of infants. </a:t>
            </a:r>
          </a:p>
          <a:p>
            <a:pPr marL="457200" indent="-304800"/>
            <a:endParaRPr lang="en-US" dirty="0">
              <a:ea typeface="Trebuchet MS"/>
              <a:cs typeface="Trebuchet MS"/>
              <a:sym typeface="Trebuchet MS"/>
            </a:endParaRPr>
          </a:p>
          <a:p>
            <a:pPr marL="457200" indent="-304800"/>
            <a:r>
              <a:rPr lang="en-US" dirty="0" smtClean="0">
                <a:ea typeface="Trebuchet MS"/>
                <a:cs typeface="Trebuchet MS"/>
                <a:sym typeface="Trebuchet MS"/>
              </a:rPr>
              <a:t>Seek out regionally appropriate crops that provide both nutritional and economic benefits to encourage adoption.</a:t>
            </a:r>
            <a:endParaRPr lang="en-US" dirty="0" smtClean="0">
              <a:ea typeface="Trebuchet MS"/>
              <a:cs typeface="Trebuchet MS"/>
              <a:sym typeface="Trebuchet MS"/>
            </a:endParaRPr>
          </a:p>
        </p:txBody>
      </p:sp>
      <p:pic>
        <p:nvPicPr>
          <p:cNvPr id="2" name="Picture 1" descr="9TnaAb5Cc54RskIuU0fg6EbdC_7NoAlBuJTmO6DnWq4%2C6Bdbzs4045UHLnNtLkMT026J-qMKWheX13jV33h89l8.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052343"/>
            <a:ext cx="5246468" cy="3934851"/>
          </a:xfrm>
          <a:prstGeom prst="rect">
            <a:avLst/>
          </a:prstGeom>
          <a:ln>
            <a:solidFill>
              <a:schemeClr val="tx1"/>
            </a:solidFill>
          </a:ln>
          <a:effectLst>
            <a:outerShdw blurRad="190500" algn="tl" rotWithShape="0">
              <a:srgbClr val="000000">
                <a:alpha val="70000"/>
              </a:srgbClr>
            </a:outerShdw>
          </a:effectLst>
        </p:spPr>
      </p:pic>
    </p:spTree>
    <p:extLst>
      <p:ext uri="{BB962C8B-B14F-4D97-AF65-F5344CB8AC3E}">
        <p14:creationId xmlns:p14="http://schemas.microsoft.com/office/powerpoint/2010/main" val="182840707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t>
            </a:r>
            <a:r>
              <a:rPr lang="en-US" dirty="0" err="1" smtClean="0"/>
              <a:t>Learnings</a:t>
            </a:r>
            <a:r>
              <a:rPr lang="en-US" dirty="0" smtClean="0"/>
              <a:t> </a:t>
            </a:r>
            <a:endParaRPr lang="en-US" dirty="0"/>
          </a:p>
        </p:txBody>
      </p:sp>
      <p:sp>
        <p:nvSpPr>
          <p:cNvPr id="3" name="Content Placeholder 2"/>
          <p:cNvSpPr>
            <a:spLocks noGrp="1"/>
          </p:cNvSpPr>
          <p:nvPr>
            <p:ph idx="1"/>
          </p:nvPr>
        </p:nvSpPr>
        <p:spPr/>
        <p:txBody>
          <a:bodyPr/>
          <a:lstStyle/>
          <a:p>
            <a:r>
              <a:rPr lang="en-US" dirty="0" smtClean="0"/>
              <a:t>A pic of each of us in country </a:t>
            </a:r>
            <a:endParaRPr lang="en-US" dirty="0"/>
          </a:p>
        </p:txBody>
      </p:sp>
      <p:pic>
        <p:nvPicPr>
          <p:cNvPr id="4" name="Picture 3" descr="Carolyn Guatemal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828800"/>
            <a:ext cx="3081867" cy="1733550"/>
          </a:xfrm>
          <a:prstGeom prst="rect">
            <a:avLst/>
          </a:prstGeom>
        </p:spPr>
      </p:pic>
    </p:spTree>
    <p:extLst>
      <p:ext uri="{BB962C8B-B14F-4D97-AF65-F5344CB8AC3E}">
        <p14:creationId xmlns:p14="http://schemas.microsoft.com/office/powerpoint/2010/main" val="5053631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5" name="Content Placeholder 4"/>
          <p:cNvSpPr>
            <a:spLocks noGrp="1"/>
          </p:cNvSpPr>
          <p:nvPr>
            <p:ph idx="1"/>
          </p:nvPr>
        </p:nvSpPr>
        <p:spPr/>
        <p:txBody>
          <a:bodyPr>
            <a:normAutofit fontScale="55000" lnSpcReduction="20000"/>
          </a:bodyPr>
          <a:lstStyle/>
          <a:p>
            <a:r>
              <a:rPr lang="en-US" dirty="0" smtClean="0"/>
              <a:t>Here is what BOTFL 2014 has identified:</a:t>
            </a:r>
          </a:p>
          <a:p>
            <a:pPr lvl="1"/>
            <a:r>
              <a:rPr lang="en-US" dirty="0" smtClean="0"/>
              <a:t>You can’t wait for next year</a:t>
            </a:r>
          </a:p>
          <a:p>
            <a:pPr lvl="1"/>
            <a:r>
              <a:rPr lang="en-US" dirty="0" smtClean="0"/>
              <a:t>As w/ any innovation, efficiency’s will run you down to nothing. The Programs that create real value at CRS have </a:t>
            </a:r>
            <a:r>
              <a:rPr lang="en-US" u="sng" dirty="0" smtClean="0"/>
              <a:t>flexibility</a:t>
            </a:r>
            <a:r>
              <a:rPr lang="en-US" dirty="0" smtClean="0"/>
              <a:t>. Exemplified by Amaranth in </a:t>
            </a:r>
            <a:r>
              <a:rPr lang="en-US" dirty="0" err="1" smtClean="0"/>
              <a:t>Guat</a:t>
            </a:r>
            <a:r>
              <a:rPr lang="en-US" dirty="0" smtClean="0"/>
              <a:t>, the ‘better designed behavior change program’ in Cambodia to really address the underlying issue behind stunting. What BOTFL Ghana found was that you can get the funds for flexible programs, programs that let you pivot like the most efficient entrepreneurial firms. CRS is ‘picky’ on where the dollars come from, so You MUST move first to take advantage of that shorter list of available flexible funding partners.</a:t>
            </a:r>
          </a:p>
          <a:p>
            <a:pPr lvl="1"/>
            <a:r>
              <a:rPr lang="en-US" dirty="0" smtClean="0"/>
              <a:t>Need to incorporate this also: “What the Nutrition programs in Cambodia shows is that Millions can be spent, and the needle won’t move. The programs are trying to fix the wrong part of the problem, and </a:t>
            </a:r>
            <a:r>
              <a:rPr lang="en-US" dirty="0" err="1" smtClean="0"/>
              <a:t>implementors</a:t>
            </a:r>
            <a:r>
              <a:rPr lang="en-US" dirty="0" smtClean="0"/>
              <a:t> can’t pivot to fix the underlying issue. CRS can be that agent that moves first, and actually moves the needle. This can be applied to the global organization, and be a leader in the innovation of NGO programming”</a:t>
            </a:r>
          </a:p>
        </p:txBody>
      </p:sp>
    </p:spTree>
    <p:extLst>
      <p:ext uri="{BB962C8B-B14F-4D97-AF65-F5344CB8AC3E}">
        <p14:creationId xmlns:p14="http://schemas.microsoft.com/office/powerpoint/2010/main" val="2097711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CRS’s Unique Advantages</a:t>
            </a:r>
            <a:endParaRPr lang="en-US" dirty="0"/>
          </a:p>
        </p:txBody>
      </p:sp>
      <p:graphicFrame>
        <p:nvGraphicFramePr>
          <p:cNvPr id="4" name="Chart 3"/>
          <p:cNvGraphicFramePr/>
          <p:nvPr>
            <p:extLst>
              <p:ext uri="{D42A27DB-BD31-4B8C-83A1-F6EECF244321}">
                <p14:modId xmlns:p14="http://schemas.microsoft.com/office/powerpoint/2010/main" val="2609525189"/>
              </p:ext>
            </p:extLst>
          </p:nvPr>
        </p:nvGraphicFramePr>
        <p:xfrm>
          <a:off x="457200" y="1811031"/>
          <a:ext cx="3289411" cy="25342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393813" y="1139622"/>
            <a:ext cx="3352799" cy="646331"/>
          </a:xfrm>
          <a:prstGeom prst="rect">
            <a:avLst/>
          </a:prstGeom>
          <a:noFill/>
        </p:spPr>
        <p:txBody>
          <a:bodyPr wrap="square" rtlCol="0">
            <a:spAutoFit/>
          </a:bodyPr>
          <a:lstStyle/>
          <a:p>
            <a:pPr algn="ctr"/>
            <a:r>
              <a:rPr lang="en-US" b="1" dirty="0" smtClean="0"/>
              <a:t>Microfinance: Beneficiaries Impacted Per $1000</a:t>
            </a:r>
            <a:endParaRPr lang="en-US" b="1" dirty="0"/>
          </a:p>
        </p:txBody>
      </p:sp>
      <p:sp>
        <p:nvSpPr>
          <p:cNvPr id="7" name="TextBox 6"/>
          <p:cNvSpPr txBox="1"/>
          <p:nvPr/>
        </p:nvSpPr>
        <p:spPr>
          <a:xfrm>
            <a:off x="4374303" y="2724150"/>
            <a:ext cx="4312497" cy="1323439"/>
          </a:xfrm>
          <a:prstGeom prst="rect">
            <a:avLst/>
          </a:prstGeom>
          <a:noFill/>
        </p:spPr>
        <p:txBody>
          <a:bodyPr wrap="square" rtlCol="0">
            <a:spAutoFit/>
          </a:bodyPr>
          <a:lstStyle/>
          <a:p>
            <a:pPr marL="285750" indent="-285750">
              <a:buFont typeface="Arial"/>
              <a:buChar char="•"/>
            </a:pPr>
            <a:r>
              <a:rPr lang="en-US" sz="2000" dirty="0" smtClean="0"/>
              <a:t>Behavior change communication expertise</a:t>
            </a:r>
          </a:p>
          <a:p>
            <a:pPr marL="285750" indent="-285750">
              <a:buFont typeface="Arial"/>
              <a:buChar char="•"/>
            </a:pPr>
            <a:r>
              <a:rPr lang="en-US" sz="2000" dirty="0" smtClean="0"/>
              <a:t>Monitoring &amp; evaluation techniques</a:t>
            </a:r>
          </a:p>
          <a:p>
            <a:pPr marL="285750" indent="-285750">
              <a:buFont typeface="Arial"/>
              <a:buChar char="•"/>
            </a:pPr>
            <a:r>
              <a:rPr lang="en-US" sz="2000" dirty="0" smtClean="0"/>
              <a:t>Proven sustainability of results</a:t>
            </a:r>
            <a:endParaRPr lang="en-US" sz="2000" dirty="0"/>
          </a:p>
        </p:txBody>
      </p:sp>
      <p:sp>
        <p:nvSpPr>
          <p:cNvPr id="8" name="Right Arrow 7"/>
          <p:cNvSpPr/>
          <p:nvPr/>
        </p:nvSpPr>
        <p:spPr>
          <a:xfrm>
            <a:off x="640749" y="4515814"/>
            <a:ext cx="593933" cy="3458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234682" y="4480199"/>
            <a:ext cx="7604518" cy="400110"/>
          </a:xfrm>
          <a:prstGeom prst="rect">
            <a:avLst/>
          </a:prstGeom>
          <a:noFill/>
        </p:spPr>
        <p:txBody>
          <a:bodyPr wrap="square" rtlCol="0">
            <a:spAutoFit/>
          </a:bodyPr>
          <a:lstStyle/>
          <a:p>
            <a:r>
              <a:rPr lang="en-US" sz="2000" i="1" dirty="0" smtClean="0"/>
              <a:t>CRS executes programming more efficiently that corporate foundations.</a:t>
            </a:r>
            <a:endParaRPr lang="en-US" sz="2000" i="1" dirty="0"/>
          </a:p>
        </p:txBody>
      </p:sp>
      <p:sp>
        <p:nvSpPr>
          <p:cNvPr id="3" name="Rectangle 2"/>
          <p:cNvSpPr/>
          <p:nvPr/>
        </p:nvSpPr>
        <p:spPr>
          <a:xfrm>
            <a:off x="4800600" y="1427471"/>
            <a:ext cx="1676400" cy="11192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Company Needs</a:t>
            </a:r>
            <a:endParaRPr lang="en-US" dirty="0"/>
          </a:p>
        </p:txBody>
      </p:sp>
      <p:sp>
        <p:nvSpPr>
          <p:cNvPr id="19" name="Rectangle 18"/>
          <p:cNvSpPr/>
          <p:nvPr/>
        </p:nvSpPr>
        <p:spPr>
          <a:xfrm>
            <a:off x="6466052" y="1427471"/>
            <a:ext cx="1676400" cy="1119203"/>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CRS Core Strengths</a:t>
            </a:r>
            <a:endParaRPr lang="en-US" dirty="0"/>
          </a:p>
        </p:txBody>
      </p:sp>
      <p:sp>
        <p:nvSpPr>
          <p:cNvPr id="20" name="Oval 19"/>
          <p:cNvSpPr/>
          <p:nvPr/>
        </p:nvSpPr>
        <p:spPr>
          <a:xfrm>
            <a:off x="7886704" y="1770412"/>
            <a:ext cx="381000" cy="38786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200608" y="1770412"/>
            <a:ext cx="381000" cy="387867"/>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3" name="Oval 22"/>
          <p:cNvSpPr/>
          <p:nvPr/>
        </p:nvSpPr>
        <p:spPr>
          <a:xfrm>
            <a:off x="4550669" y="1770412"/>
            <a:ext cx="381000" cy="38786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8006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5979"/>
            <a:ext cx="9144000" cy="857250"/>
          </a:xfrm>
        </p:spPr>
        <p:txBody>
          <a:bodyPr>
            <a:normAutofit/>
          </a:bodyPr>
          <a:lstStyle/>
          <a:p>
            <a:r>
              <a:rPr lang="en-US" sz="3800" dirty="0"/>
              <a:t>Corporate Sector Engagement Possibilities</a:t>
            </a:r>
          </a:p>
        </p:txBody>
      </p:sp>
      <p:sp>
        <p:nvSpPr>
          <p:cNvPr id="7" name="Pentagon 6"/>
          <p:cNvSpPr/>
          <p:nvPr/>
        </p:nvSpPr>
        <p:spPr>
          <a:xfrm>
            <a:off x="352250" y="1313283"/>
            <a:ext cx="2322576" cy="822960"/>
          </a:xfrm>
          <a:prstGeom prst="homePlate">
            <a:avLst/>
          </a:prstGeom>
          <a:solidFill>
            <a:srgbClr val="C0504D"/>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entagon 7"/>
          <p:cNvSpPr/>
          <p:nvPr/>
        </p:nvSpPr>
        <p:spPr>
          <a:xfrm>
            <a:off x="420690" y="1371210"/>
            <a:ext cx="2157984" cy="685800"/>
          </a:xfrm>
          <a:prstGeom prst="homePlate">
            <a:avLst/>
          </a:prstGeom>
          <a:solidFill>
            <a:schemeClr val="accent1"/>
          </a:solidFill>
          <a:ln>
            <a:solidFill>
              <a:schemeClr val="accent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 Corporate Social Responsibility</a:t>
            </a:r>
          </a:p>
        </p:txBody>
      </p:sp>
      <p:sp>
        <p:nvSpPr>
          <p:cNvPr id="15" name="TextBox 14"/>
          <p:cNvSpPr txBox="1"/>
          <p:nvPr/>
        </p:nvSpPr>
        <p:spPr>
          <a:xfrm>
            <a:off x="2876768" y="2340428"/>
            <a:ext cx="5810031" cy="923330"/>
          </a:xfrm>
          <a:prstGeom prst="rect">
            <a:avLst/>
          </a:prstGeom>
          <a:noFill/>
        </p:spPr>
        <p:txBody>
          <a:bodyPr wrap="square" rtlCol="0">
            <a:spAutoFit/>
          </a:bodyPr>
          <a:lstStyle/>
          <a:p>
            <a:pPr marL="285750" indent="-285750">
              <a:buFont typeface="Arial"/>
              <a:buChar char="•"/>
            </a:pPr>
            <a:r>
              <a:rPr lang="en-US" dirty="0" smtClean="0"/>
              <a:t>Use CRS expertise to strategically improve company operations</a:t>
            </a:r>
          </a:p>
          <a:p>
            <a:pPr marL="285750" indent="-285750">
              <a:buFont typeface="Arial"/>
              <a:buChar char="•"/>
            </a:pPr>
            <a:r>
              <a:rPr lang="en-US" dirty="0" smtClean="0"/>
              <a:t>Livelihoods		Education	Health &amp; Sanitation</a:t>
            </a:r>
          </a:p>
        </p:txBody>
      </p:sp>
      <p:sp>
        <p:nvSpPr>
          <p:cNvPr id="16" name="Rectangle 15"/>
          <p:cNvSpPr/>
          <p:nvPr/>
        </p:nvSpPr>
        <p:spPr>
          <a:xfrm>
            <a:off x="3709126" y="3560160"/>
            <a:ext cx="1682496" cy="1336093"/>
          </a:xfrm>
          <a:prstGeom prst="rect">
            <a:avLst/>
          </a:prstGeom>
          <a:ln w="44450"/>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p:cNvSpPr/>
          <p:nvPr/>
        </p:nvSpPr>
        <p:spPr>
          <a:xfrm>
            <a:off x="1195030" y="3571920"/>
            <a:ext cx="1681739" cy="1335024"/>
          </a:xfrm>
          <a:prstGeom prst="rect">
            <a:avLst/>
          </a:prstGeom>
          <a:ln w="44450"/>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8" name="Picture 17" descr="CRS.gif"/>
          <p:cNvPicPr>
            <a:picLocks noChangeAspect="1"/>
          </p:cNvPicPr>
          <p:nvPr/>
        </p:nvPicPr>
        <p:blipFill rotWithShape="1">
          <a:blip r:embed="rId2">
            <a:extLst>
              <a:ext uri="{28A0092B-C50C-407E-A947-70E740481C1C}">
                <a14:useLocalDpi xmlns:a14="http://schemas.microsoft.com/office/drawing/2010/main" val="0"/>
              </a:ext>
            </a:extLst>
          </a:blip>
          <a:srcRect t="12595" b="10367"/>
          <a:stretch/>
        </p:blipFill>
        <p:spPr>
          <a:xfrm>
            <a:off x="4094268" y="3595440"/>
            <a:ext cx="965200" cy="743569"/>
          </a:xfrm>
          <a:prstGeom prst="rect">
            <a:avLst/>
          </a:prstGeom>
        </p:spPr>
      </p:pic>
      <p:sp>
        <p:nvSpPr>
          <p:cNvPr id="19" name="TextBox 18"/>
          <p:cNvSpPr txBox="1"/>
          <p:nvPr/>
        </p:nvSpPr>
        <p:spPr>
          <a:xfrm>
            <a:off x="1155150" y="4237484"/>
            <a:ext cx="1753104" cy="646331"/>
          </a:xfrm>
          <a:prstGeom prst="rect">
            <a:avLst/>
          </a:prstGeom>
          <a:noFill/>
        </p:spPr>
        <p:txBody>
          <a:bodyPr wrap="square" rtlCol="0">
            <a:spAutoFit/>
          </a:bodyPr>
          <a:lstStyle/>
          <a:p>
            <a:pPr algn="ctr"/>
            <a:r>
              <a:rPr lang="en-US" dirty="0" smtClean="0"/>
              <a:t>Commercial Irrigation Project</a:t>
            </a:r>
            <a:endParaRPr lang="en-US" dirty="0"/>
          </a:p>
        </p:txBody>
      </p:sp>
      <p:pic>
        <p:nvPicPr>
          <p:cNvPr id="20" name="Picture 19" descr="Wienco 2.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956" y="3648120"/>
            <a:ext cx="1184101" cy="578282"/>
          </a:xfrm>
          <a:prstGeom prst="rect">
            <a:avLst/>
          </a:prstGeom>
        </p:spPr>
      </p:pic>
      <p:sp>
        <p:nvSpPr>
          <p:cNvPr id="21" name="TextBox 20"/>
          <p:cNvSpPr txBox="1"/>
          <p:nvPr/>
        </p:nvSpPr>
        <p:spPr>
          <a:xfrm>
            <a:off x="3709126" y="4239425"/>
            <a:ext cx="1753104" cy="646331"/>
          </a:xfrm>
          <a:prstGeom prst="rect">
            <a:avLst/>
          </a:prstGeom>
          <a:noFill/>
        </p:spPr>
        <p:txBody>
          <a:bodyPr wrap="square" rtlCol="0">
            <a:spAutoFit/>
          </a:bodyPr>
          <a:lstStyle/>
          <a:p>
            <a:pPr algn="ctr"/>
            <a:r>
              <a:rPr lang="en-US" dirty="0" smtClean="0"/>
              <a:t>WASH Programming</a:t>
            </a:r>
            <a:endParaRPr lang="en-US" dirty="0"/>
          </a:p>
        </p:txBody>
      </p:sp>
      <p:sp>
        <p:nvSpPr>
          <p:cNvPr id="22" name="Plus 21"/>
          <p:cNvSpPr/>
          <p:nvPr/>
        </p:nvSpPr>
        <p:spPr>
          <a:xfrm>
            <a:off x="2971230" y="3881147"/>
            <a:ext cx="662199" cy="698239"/>
          </a:xfrm>
          <a:prstGeom prst="mathPlus">
            <a:avLst/>
          </a:prstGeom>
          <a:solidFill>
            <a:schemeClr val="accent3"/>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3" name="Rectangle 22"/>
          <p:cNvSpPr/>
          <p:nvPr/>
        </p:nvSpPr>
        <p:spPr>
          <a:xfrm>
            <a:off x="6246898" y="3540429"/>
            <a:ext cx="1682496" cy="1336093"/>
          </a:xfrm>
          <a:prstGeom prst="rect">
            <a:avLst/>
          </a:prstGeom>
          <a:ln w="44450"/>
          <a:scene3d>
            <a:camera prst="orthographicFront"/>
            <a:lightRig rig="threePt" dir="t"/>
          </a:scene3d>
          <a:sp3d>
            <a:bevelT/>
          </a:sp3d>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smtClean="0"/>
              <a:t>Sustained Community Development</a:t>
            </a:r>
            <a:endParaRPr lang="en-US" b="1" dirty="0"/>
          </a:p>
        </p:txBody>
      </p:sp>
      <p:sp>
        <p:nvSpPr>
          <p:cNvPr id="24" name="Right Arrow 23"/>
          <p:cNvSpPr/>
          <p:nvPr/>
        </p:nvSpPr>
        <p:spPr>
          <a:xfrm>
            <a:off x="5589641" y="3948792"/>
            <a:ext cx="491420" cy="483636"/>
          </a:xfrm>
          <a:prstGeom prst="rightArrow">
            <a:avLst/>
          </a:prstGeom>
          <a:solidFill>
            <a:schemeClr val="accent3"/>
          </a:solidFill>
          <a:ln>
            <a:solidFill>
              <a:schemeClr val="accent3"/>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2827605" y="1212913"/>
            <a:ext cx="6096000" cy="923330"/>
          </a:xfrm>
          <a:prstGeom prst="rect">
            <a:avLst/>
          </a:prstGeom>
          <a:noFill/>
        </p:spPr>
        <p:txBody>
          <a:bodyPr wrap="square" rtlCol="0">
            <a:spAutoFit/>
          </a:bodyPr>
          <a:lstStyle/>
          <a:p>
            <a:pPr marL="285750" indent="-285750">
              <a:buFont typeface="Arial"/>
              <a:buChar char="•"/>
            </a:pPr>
            <a:r>
              <a:rPr lang="en-US" dirty="0" smtClean="0"/>
              <a:t>Execute programming using company’s corporate social responsibility budget</a:t>
            </a:r>
          </a:p>
          <a:p>
            <a:pPr marL="285750" indent="-285750">
              <a:buFont typeface="Arial"/>
              <a:buChar char="•"/>
            </a:pPr>
            <a:r>
              <a:rPr lang="en-US" dirty="0" smtClean="0"/>
              <a:t>Companies will maximize impact from same CSR investment</a:t>
            </a:r>
          </a:p>
        </p:txBody>
      </p:sp>
      <p:sp>
        <p:nvSpPr>
          <p:cNvPr id="28" name="Rounded Rectangle 27"/>
          <p:cNvSpPr/>
          <p:nvPr/>
        </p:nvSpPr>
        <p:spPr>
          <a:xfrm>
            <a:off x="6050840" y="2910762"/>
            <a:ext cx="2081570" cy="381000"/>
          </a:xfrm>
          <a:prstGeom prst="roundRect">
            <a:avLst/>
          </a:prstGeom>
          <a:noFill/>
          <a:ln w="44450"/>
          <a:scene3d>
            <a:camera prst="orthographicFront"/>
            <a:lightRig rig="threePt" dir="t"/>
          </a:scene3d>
          <a:sp3d>
            <a:bevelT/>
          </a:sp3d>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Pentagon 24"/>
          <p:cNvSpPr/>
          <p:nvPr/>
        </p:nvSpPr>
        <p:spPr>
          <a:xfrm>
            <a:off x="334906" y="2412097"/>
            <a:ext cx="2322576" cy="822960"/>
          </a:xfrm>
          <a:prstGeom prst="homePlate">
            <a:avLst/>
          </a:prstGeom>
          <a:solidFill>
            <a:srgbClr val="C0504D"/>
          </a:solidFill>
          <a:ln>
            <a:solidFill>
              <a:schemeClr val="accent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entagon 26"/>
          <p:cNvSpPr/>
          <p:nvPr/>
        </p:nvSpPr>
        <p:spPr>
          <a:xfrm>
            <a:off x="403346" y="2470024"/>
            <a:ext cx="2157984" cy="685800"/>
          </a:xfrm>
          <a:prstGeom prst="homePlate">
            <a:avLst/>
          </a:prstGeom>
          <a:solidFill>
            <a:schemeClr val="accent1"/>
          </a:solidFill>
          <a:ln>
            <a:solidFill>
              <a:schemeClr val="accent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2. Complement Core Operations</a:t>
            </a:r>
            <a:endParaRPr lang="en-US" dirty="0">
              <a:solidFill>
                <a:schemeClr val="bg1"/>
              </a:solidFill>
            </a:endParaRPr>
          </a:p>
        </p:txBody>
      </p:sp>
    </p:spTree>
    <p:extLst>
      <p:ext uri="{BB962C8B-B14F-4D97-AF65-F5344CB8AC3E}">
        <p14:creationId xmlns:p14="http://schemas.microsoft.com/office/powerpoint/2010/main" val="453801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p:bldP spid="21" grpId="0"/>
      <p:bldP spid="22" grpId="0" animBg="1"/>
      <p:bldP spid="23" grpId="0" animBg="1"/>
      <p:bldP spid="24"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Aligning CRS with Business</a:t>
            </a:r>
            <a:endParaRPr lang="en-US" dirty="0"/>
          </a:p>
        </p:txBody>
      </p:sp>
      <p:sp>
        <p:nvSpPr>
          <p:cNvPr id="16" name="TextBox 15"/>
          <p:cNvSpPr txBox="1"/>
          <p:nvPr/>
        </p:nvSpPr>
        <p:spPr>
          <a:xfrm>
            <a:off x="4097395" y="1319389"/>
            <a:ext cx="4343400" cy="1107996"/>
          </a:xfrm>
          <a:prstGeom prst="rect">
            <a:avLst/>
          </a:prstGeom>
          <a:noFill/>
        </p:spPr>
        <p:txBody>
          <a:bodyPr wrap="square" rtlCol="0">
            <a:spAutoFit/>
          </a:bodyPr>
          <a:lstStyle/>
          <a:p>
            <a:pPr algn="ctr"/>
            <a:r>
              <a:rPr lang="en-US" sz="2200" dirty="0" smtClean="0"/>
              <a:t>Business negotiations differ greatly from the grant-writing process and require new capabilities.</a:t>
            </a:r>
            <a:endParaRPr lang="en-US" sz="2200" dirty="0"/>
          </a:p>
        </p:txBody>
      </p:sp>
      <p:graphicFrame>
        <p:nvGraphicFramePr>
          <p:cNvPr id="18" name="Table 17"/>
          <p:cNvGraphicFramePr>
            <a:graphicFrameLocks noGrp="1"/>
          </p:cNvGraphicFramePr>
          <p:nvPr>
            <p:extLst>
              <p:ext uri="{D42A27DB-BD31-4B8C-83A1-F6EECF244321}">
                <p14:modId xmlns:p14="http://schemas.microsoft.com/office/powerpoint/2010/main" val="2389606176"/>
              </p:ext>
            </p:extLst>
          </p:nvPr>
        </p:nvGraphicFramePr>
        <p:xfrm>
          <a:off x="4425712" y="2630070"/>
          <a:ext cx="3686297" cy="2007485"/>
        </p:xfrm>
        <a:graphic>
          <a:graphicData uri="http://schemas.openxmlformats.org/drawingml/2006/table">
            <a:tbl>
              <a:tblPr firstRow="1" bandRow="1">
                <a:tableStyleId>{69012ECD-51FC-41F1-AA8D-1B2483CD663E}</a:tableStyleId>
              </a:tblPr>
              <a:tblGrid>
                <a:gridCol w="3686297"/>
              </a:tblGrid>
              <a:tr h="401497">
                <a:tc>
                  <a:txBody>
                    <a:bodyPr/>
                    <a:lstStyle/>
                    <a:p>
                      <a:r>
                        <a:rPr lang="en-US" sz="2000" dirty="0" smtClean="0"/>
                        <a:t>Alignment Needs</a:t>
                      </a:r>
                      <a:endParaRPr lang="en-US" sz="2000" dirty="0"/>
                    </a:p>
                  </a:txBody>
                  <a:tcPr/>
                </a:tc>
              </a:tr>
              <a:tr h="401497">
                <a:tc>
                  <a:txBody>
                    <a:bodyPr/>
                    <a:lstStyle/>
                    <a:p>
                      <a:pPr marL="285750" indent="-285750">
                        <a:buFont typeface="Arial"/>
                        <a:buChar char="•"/>
                      </a:pPr>
                      <a:r>
                        <a:rPr lang="en-US" sz="2000" dirty="0" smtClean="0"/>
                        <a:t>Timing of negotiations</a:t>
                      </a:r>
                      <a:endParaRPr lang="en-US" sz="2000" dirty="0"/>
                    </a:p>
                  </a:txBody>
                  <a:tcPr/>
                </a:tc>
              </a:tr>
              <a:tr h="401497">
                <a:tc>
                  <a:txBody>
                    <a:bodyPr/>
                    <a:lstStyle/>
                    <a:p>
                      <a:pPr marL="285750" indent="-285750">
                        <a:buFont typeface="Arial"/>
                        <a:buChar char="•"/>
                      </a:pPr>
                      <a:r>
                        <a:rPr lang="en-US" sz="2000" dirty="0" smtClean="0"/>
                        <a:t>Decision</a:t>
                      </a:r>
                      <a:r>
                        <a:rPr lang="en-US" sz="2000" baseline="0" dirty="0" smtClean="0"/>
                        <a:t> making authority</a:t>
                      </a:r>
                      <a:endParaRPr lang="en-US" sz="2000" dirty="0"/>
                    </a:p>
                  </a:txBody>
                  <a:tcPr/>
                </a:tc>
              </a:tr>
              <a:tr h="401497">
                <a:tc>
                  <a:txBody>
                    <a:bodyPr/>
                    <a:lstStyle/>
                    <a:p>
                      <a:pPr marL="285750" indent="-285750">
                        <a:buFont typeface="Arial"/>
                        <a:buChar char="•"/>
                      </a:pPr>
                      <a:r>
                        <a:rPr lang="en-US" sz="2000" dirty="0" smtClean="0"/>
                        <a:t>Corporate vetting process</a:t>
                      </a:r>
                      <a:endParaRPr lang="en-US" sz="2000" dirty="0"/>
                    </a:p>
                  </a:txBody>
                  <a:tcPr/>
                </a:tc>
              </a:tr>
              <a:tr h="401497">
                <a:tc>
                  <a:txBody>
                    <a:bodyPr/>
                    <a:lstStyle/>
                    <a:p>
                      <a:pPr marL="285750" indent="-285750">
                        <a:buFont typeface="Arial"/>
                        <a:buChar char="•"/>
                      </a:pPr>
                      <a:r>
                        <a:rPr lang="en-US" sz="2000" dirty="0" smtClean="0"/>
                        <a:t>Sufficient</a:t>
                      </a:r>
                      <a:r>
                        <a:rPr lang="en-US" sz="2000" baseline="0" dirty="0" smtClean="0"/>
                        <a:t> staff bandwidth</a:t>
                      </a:r>
                      <a:endParaRPr lang="en-US" sz="2000" dirty="0"/>
                    </a:p>
                  </a:txBody>
                  <a:tcPr/>
                </a:tc>
              </a:tr>
            </a:tbl>
          </a:graphicData>
        </a:graphic>
      </p:graphicFrame>
      <p:grpSp>
        <p:nvGrpSpPr>
          <p:cNvPr id="19" name="Group 18"/>
          <p:cNvGrpSpPr/>
          <p:nvPr/>
        </p:nvGrpSpPr>
        <p:grpSpPr>
          <a:xfrm>
            <a:off x="539980" y="1283472"/>
            <a:ext cx="3074925" cy="2872897"/>
            <a:chOff x="561209" y="1925573"/>
            <a:chExt cx="2983195" cy="2968590"/>
          </a:xfrm>
        </p:grpSpPr>
        <p:sp>
          <p:nvSpPr>
            <p:cNvPr id="21" name="Freeform 20"/>
            <p:cNvSpPr/>
            <p:nvPr/>
          </p:nvSpPr>
          <p:spPr>
            <a:xfrm>
              <a:off x="825377" y="2084069"/>
              <a:ext cx="2560319" cy="2560319"/>
            </a:xfrm>
            <a:custGeom>
              <a:avLst/>
              <a:gdLst>
                <a:gd name="connsiteX0" fmla="*/ 1280159 w 2560319"/>
                <a:gd name="connsiteY0" fmla="*/ 0 h 2560319"/>
                <a:gd name="connsiteX1" fmla="*/ 2388810 w 2560319"/>
                <a:gd name="connsiteY1" fmla="*/ 640080 h 2560319"/>
                <a:gd name="connsiteX2" fmla="*/ 2388810 w 2560319"/>
                <a:gd name="connsiteY2" fmla="*/ 1920240 h 2560319"/>
                <a:gd name="connsiteX3" fmla="*/ 1280160 w 2560319"/>
                <a:gd name="connsiteY3" fmla="*/ 1280160 h 2560319"/>
                <a:gd name="connsiteX4" fmla="*/ 1280159 w 2560319"/>
                <a:gd name="connsiteY4" fmla="*/ 0 h 2560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19" h="2560319">
                  <a:moveTo>
                    <a:pt x="1280159" y="0"/>
                  </a:moveTo>
                  <a:cubicBezTo>
                    <a:pt x="1737516" y="0"/>
                    <a:pt x="2160132" y="243997"/>
                    <a:pt x="2388810" y="640080"/>
                  </a:cubicBezTo>
                  <a:cubicBezTo>
                    <a:pt x="2617489" y="1036163"/>
                    <a:pt x="2617489" y="1524157"/>
                    <a:pt x="2388810" y="1920240"/>
                  </a:cubicBezTo>
                  <a:lnTo>
                    <a:pt x="1280160" y="1280160"/>
                  </a:lnTo>
                  <a:cubicBezTo>
                    <a:pt x="1280160" y="853440"/>
                    <a:pt x="1280159" y="426720"/>
                    <a:pt x="1280159" y="0"/>
                  </a:cubicBezTo>
                  <a:close/>
                </a:path>
              </a:pathLst>
            </a:custGeom>
            <a:solidFill>
              <a:schemeClr val="accent4">
                <a:lumMod val="60000"/>
                <a:lumOff val="40000"/>
              </a:schemeClr>
            </a:solidFill>
            <a:scene3d>
              <a:camera prst="orthographicFront"/>
              <a:lightRig rig="threePt" dir="t"/>
            </a:scene3d>
            <a:sp3d>
              <a:bevelT/>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1373479" tIns="566674" rIns="320701" bIns="1279906" numCol="1" spcCol="1270" anchor="ctr" anchorCtr="0">
              <a:noAutofit/>
            </a:bodyPr>
            <a:lstStyle/>
            <a:p>
              <a:pPr lvl="0" algn="ctr" defTabSz="844550" rtl="0">
                <a:lnSpc>
                  <a:spcPct val="90000"/>
                </a:lnSpc>
                <a:spcBef>
                  <a:spcPct val="0"/>
                </a:spcBef>
                <a:spcAft>
                  <a:spcPct val="35000"/>
                </a:spcAft>
              </a:pPr>
              <a:r>
                <a:rPr lang="en-US" sz="1900" kern="1200" dirty="0" smtClean="0">
                  <a:solidFill>
                    <a:srgbClr val="000000"/>
                  </a:solidFill>
                </a:rPr>
                <a:t>Staff</a:t>
              </a:r>
              <a:endParaRPr lang="en-US" sz="1900" kern="1200" dirty="0">
                <a:solidFill>
                  <a:srgbClr val="000000"/>
                </a:solidFill>
              </a:endParaRPr>
            </a:p>
          </p:txBody>
        </p:sp>
        <p:sp>
          <p:nvSpPr>
            <p:cNvPr id="22" name="Freeform 21"/>
            <p:cNvSpPr/>
            <p:nvPr/>
          </p:nvSpPr>
          <p:spPr>
            <a:xfrm>
              <a:off x="772647" y="2175509"/>
              <a:ext cx="2560319" cy="2560319"/>
            </a:xfrm>
            <a:custGeom>
              <a:avLst/>
              <a:gdLst>
                <a:gd name="connsiteX0" fmla="*/ 2388810 w 2560319"/>
                <a:gd name="connsiteY0" fmla="*/ 1920239 h 2560319"/>
                <a:gd name="connsiteX1" fmla="*/ 1280159 w 2560319"/>
                <a:gd name="connsiteY1" fmla="*/ 2560319 h 2560319"/>
                <a:gd name="connsiteX2" fmla="*/ 171508 w 2560319"/>
                <a:gd name="connsiteY2" fmla="*/ 1920239 h 2560319"/>
                <a:gd name="connsiteX3" fmla="*/ 1280160 w 2560319"/>
                <a:gd name="connsiteY3" fmla="*/ 1280160 h 2560319"/>
                <a:gd name="connsiteX4" fmla="*/ 2388810 w 2560319"/>
                <a:gd name="connsiteY4" fmla="*/ 1920239 h 2560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19" h="2560319">
                  <a:moveTo>
                    <a:pt x="2388810" y="1920239"/>
                  </a:moveTo>
                  <a:cubicBezTo>
                    <a:pt x="2160131" y="2316322"/>
                    <a:pt x="1737516" y="2560319"/>
                    <a:pt x="1280159" y="2560319"/>
                  </a:cubicBezTo>
                  <a:cubicBezTo>
                    <a:pt x="822802" y="2560319"/>
                    <a:pt x="400186" y="2316322"/>
                    <a:pt x="171508" y="1920239"/>
                  </a:cubicBezTo>
                  <a:lnTo>
                    <a:pt x="1280160" y="1280160"/>
                  </a:lnTo>
                  <a:lnTo>
                    <a:pt x="2388810" y="1920239"/>
                  </a:lnTo>
                  <a:close/>
                </a:path>
              </a:pathLst>
            </a:custGeom>
            <a:solidFill>
              <a:srgbClr val="B3A2C7"/>
            </a:solidFill>
            <a:scene3d>
              <a:camera prst="orthographicFront"/>
              <a:lightRig rig="threePt" dir="t"/>
            </a:scene3d>
            <a:sp3d>
              <a:bevelT/>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633730" tIns="1685290" rIns="603250" bIns="252730" numCol="1" spcCol="1270" anchor="ctr" anchorCtr="0">
              <a:noAutofit/>
            </a:bodyPr>
            <a:lstStyle/>
            <a:p>
              <a:pPr lvl="0" algn="ctr" defTabSz="844550" rtl="0">
                <a:lnSpc>
                  <a:spcPct val="90000"/>
                </a:lnSpc>
                <a:spcBef>
                  <a:spcPct val="0"/>
                </a:spcBef>
                <a:spcAft>
                  <a:spcPct val="35000"/>
                </a:spcAft>
              </a:pPr>
              <a:r>
                <a:rPr lang="en-US" sz="1900" kern="1200" dirty="0" smtClean="0">
                  <a:solidFill>
                    <a:srgbClr val="000000"/>
                  </a:solidFill>
                </a:rPr>
                <a:t>Execution</a:t>
              </a:r>
              <a:endParaRPr lang="en-US" sz="1900" kern="1200" dirty="0">
                <a:solidFill>
                  <a:srgbClr val="000000"/>
                </a:solidFill>
              </a:endParaRPr>
            </a:p>
          </p:txBody>
        </p:sp>
        <p:sp>
          <p:nvSpPr>
            <p:cNvPr id="23" name="Freeform 22"/>
            <p:cNvSpPr/>
            <p:nvPr/>
          </p:nvSpPr>
          <p:spPr>
            <a:xfrm>
              <a:off x="719917" y="2084069"/>
              <a:ext cx="2560319" cy="2560319"/>
            </a:xfrm>
            <a:custGeom>
              <a:avLst/>
              <a:gdLst>
                <a:gd name="connsiteX0" fmla="*/ 171509 w 2560319"/>
                <a:gd name="connsiteY0" fmla="*/ 1920239 h 2560319"/>
                <a:gd name="connsiteX1" fmla="*/ 171509 w 2560319"/>
                <a:gd name="connsiteY1" fmla="*/ 640079 h 2560319"/>
                <a:gd name="connsiteX2" fmla="*/ 1280160 w 2560319"/>
                <a:gd name="connsiteY2" fmla="*/ -1 h 2560319"/>
                <a:gd name="connsiteX3" fmla="*/ 1280160 w 2560319"/>
                <a:gd name="connsiteY3" fmla="*/ 1280160 h 2560319"/>
                <a:gd name="connsiteX4" fmla="*/ 171509 w 2560319"/>
                <a:gd name="connsiteY4" fmla="*/ 1920239 h 2560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0319" h="2560319">
                  <a:moveTo>
                    <a:pt x="171509" y="1920239"/>
                  </a:moveTo>
                  <a:cubicBezTo>
                    <a:pt x="-57170" y="1524156"/>
                    <a:pt x="-57170" y="1036162"/>
                    <a:pt x="171509" y="640079"/>
                  </a:cubicBezTo>
                  <a:cubicBezTo>
                    <a:pt x="400188" y="243996"/>
                    <a:pt x="822803" y="-1"/>
                    <a:pt x="1280160" y="-1"/>
                  </a:cubicBezTo>
                  <a:lnTo>
                    <a:pt x="1280160" y="1280160"/>
                  </a:lnTo>
                  <a:lnTo>
                    <a:pt x="171509" y="1920239"/>
                  </a:lnTo>
                  <a:close/>
                </a:path>
              </a:pathLst>
            </a:custGeom>
            <a:solidFill>
              <a:schemeClr val="accent4">
                <a:lumMod val="60000"/>
                <a:lumOff val="40000"/>
              </a:schemeClr>
            </a:solidFill>
            <a:scene3d>
              <a:camera prst="orthographicFront"/>
              <a:lightRig rig="threePt" dir="t"/>
            </a:scene3d>
            <a:sp3d>
              <a:bevelT/>
            </a:sp3d>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spcFirstLastPara="0" vert="horz" wrap="square" lIns="320700" tIns="566674" rIns="1373480" bIns="1279906" numCol="1" spcCol="1270" anchor="ctr" anchorCtr="0">
              <a:noAutofit/>
            </a:bodyPr>
            <a:lstStyle/>
            <a:p>
              <a:pPr lvl="0" algn="ctr" defTabSz="844550" rtl="0">
                <a:lnSpc>
                  <a:spcPct val="90000"/>
                </a:lnSpc>
                <a:spcBef>
                  <a:spcPct val="0"/>
                </a:spcBef>
                <a:spcAft>
                  <a:spcPct val="35000"/>
                </a:spcAft>
              </a:pPr>
              <a:r>
                <a:rPr lang="en-US" sz="1900" kern="1200" dirty="0" smtClean="0">
                  <a:solidFill>
                    <a:schemeClr val="tx1"/>
                  </a:solidFill>
                </a:rPr>
                <a:t>Partners</a:t>
              </a:r>
              <a:endParaRPr lang="en-US" sz="1900" kern="1200" dirty="0">
                <a:solidFill>
                  <a:schemeClr val="tx1"/>
                </a:solidFill>
              </a:endParaRPr>
            </a:p>
          </p:txBody>
        </p:sp>
        <p:sp>
          <p:nvSpPr>
            <p:cNvPr id="24" name="Circular Arrow 23"/>
            <p:cNvSpPr/>
            <p:nvPr/>
          </p:nvSpPr>
          <p:spPr>
            <a:xfrm>
              <a:off x="667093" y="1925573"/>
              <a:ext cx="2877311" cy="2877311"/>
            </a:xfrm>
            <a:prstGeom prst="circularArrow">
              <a:avLst>
                <a:gd name="adj1" fmla="val 5085"/>
                <a:gd name="adj2" fmla="val 327528"/>
                <a:gd name="adj3" fmla="val 1472472"/>
                <a:gd name="adj4" fmla="val 16199432"/>
                <a:gd name="adj5" fmla="val 5932"/>
              </a:avLst>
            </a:prstGeom>
            <a:solidFill>
              <a:schemeClr val="accent4"/>
            </a:solidFill>
            <a:scene3d>
              <a:camera prst="orthographicFront"/>
              <a:lightRig rig="threePt" dir="t"/>
            </a:scene3d>
            <a:sp3d>
              <a:bevelT/>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25" name="Circular Arrow 24"/>
            <p:cNvSpPr/>
            <p:nvPr/>
          </p:nvSpPr>
          <p:spPr>
            <a:xfrm>
              <a:off x="614151" y="2016852"/>
              <a:ext cx="2877311" cy="2877311"/>
            </a:xfrm>
            <a:prstGeom prst="circularArrow">
              <a:avLst>
                <a:gd name="adj1" fmla="val 5085"/>
                <a:gd name="adj2" fmla="val 327528"/>
                <a:gd name="adj3" fmla="val 8671970"/>
                <a:gd name="adj4" fmla="val 1800502"/>
                <a:gd name="adj5" fmla="val 5932"/>
              </a:avLst>
            </a:prstGeom>
            <a:solidFill>
              <a:schemeClr val="accent4"/>
            </a:solidFill>
            <a:scene3d>
              <a:camera prst="orthographicFront"/>
              <a:lightRig rig="threePt" dir="t"/>
            </a:scene3d>
            <a:sp3d>
              <a:bevelT/>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sp>
          <p:nvSpPr>
            <p:cNvPr id="26" name="Circular Arrow 25"/>
            <p:cNvSpPr/>
            <p:nvPr/>
          </p:nvSpPr>
          <p:spPr>
            <a:xfrm>
              <a:off x="561209" y="1925573"/>
              <a:ext cx="2877311" cy="2877311"/>
            </a:xfrm>
            <a:prstGeom prst="circularArrow">
              <a:avLst>
                <a:gd name="adj1" fmla="val 5085"/>
                <a:gd name="adj2" fmla="val 327528"/>
                <a:gd name="adj3" fmla="val 15873039"/>
                <a:gd name="adj4" fmla="val 9000000"/>
                <a:gd name="adj5" fmla="val 5932"/>
              </a:avLst>
            </a:prstGeom>
            <a:solidFill>
              <a:schemeClr val="accent4"/>
            </a:solidFill>
            <a:scene3d>
              <a:camera prst="orthographicFront"/>
              <a:lightRig rig="threePt" dir="t"/>
            </a:scene3d>
            <a:sp3d>
              <a:bevelT/>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1">
              <a:schemeClr val="accent1">
                <a:tint val="60000"/>
                <a:hueOff val="0"/>
                <a:satOff val="0"/>
                <a:lumOff val="0"/>
                <a:alphaOff val="0"/>
              </a:schemeClr>
            </a:effectRef>
            <a:fontRef idx="minor">
              <a:schemeClr val="lt1"/>
            </a:fontRef>
          </p:style>
        </p:sp>
      </p:grpSp>
      <p:sp>
        <p:nvSpPr>
          <p:cNvPr id="27" name="TextBox 26"/>
          <p:cNvSpPr txBox="1"/>
          <p:nvPr/>
        </p:nvSpPr>
        <p:spPr>
          <a:xfrm>
            <a:off x="835025" y="4234688"/>
            <a:ext cx="2507589" cy="461665"/>
          </a:xfrm>
          <a:prstGeom prst="rect">
            <a:avLst/>
          </a:prstGeom>
          <a:ln w="44450"/>
          <a:scene3d>
            <a:camera prst="orthographicFront"/>
            <a:lightRig rig="threePt" dir="t"/>
          </a:scene3d>
          <a:sp3d>
            <a:bevelT/>
          </a:sp3d>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2400" b="1" i="1" dirty="0" smtClean="0"/>
              <a:t>Elements of CSE</a:t>
            </a:r>
            <a:endParaRPr lang="en-US" sz="2400" b="1" i="1" dirty="0"/>
          </a:p>
        </p:txBody>
      </p:sp>
    </p:spTree>
    <p:extLst>
      <p:ext uri="{BB962C8B-B14F-4D97-AF65-F5344CB8AC3E}">
        <p14:creationId xmlns:p14="http://schemas.microsoft.com/office/powerpoint/2010/main" val="103974869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CRS Ghana: Agreed Upon Next Steps</a:t>
            </a:r>
            <a:endParaRPr lang="en-US" dirty="0"/>
          </a:p>
        </p:txBody>
      </p:sp>
      <p:grpSp>
        <p:nvGrpSpPr>
          <p:cNvPr id="3" name="Group 2"/>
          <p:cNvGrpSpPr/>
          <p:nvPr/>
        </p:nvGrpSpPr>
        <p:grpSpPr>
          <a:xfrm>
            <a:off x="1033335" y="1395064"/>
            <a:ext cx="7077329" cy="2350197"/>
            <a:chOff x="1201206" y="1395064"/>
            <a:chExt cx="7077329" cy="2350197"/>
          </a:xfrm>
        </p:grpSpPr>
        <p:sp>
          <p:nvSpPr>
            <p:cNvPr id="5" name="Freeform 4"/>
            <p:cNvSpPr/>
            <p:nvPr/>
          </p:nvSpPr>
          <p:spPr>
            <a:xfrm rot="21600000">
              <a:off x="1201206" y="1395064"/>
              <a:ext cx="7077329" cy="671486"/>
            </a:xfrm>
            <a:custGeom>
              <a:avLst/>
              <a:gdLst>
                <a:gd name="connsiteX0" fmla="*/ 0 w 7077329"/>
                <a:gd name="connsiteY0" fmla="*/ 0 h 671484"/>
                <a:gd name="connsiteX1" fmla="*/ 6741587 w 7077329"/>
                <a:gd name="connsiteY1" fmla="*/ 0 h 671484"/>
                <a:gd name="connsiteX2" fmla="*/ 7077329 w 7077329"/>
                <a:gd name="connsiteY2" fmla="*/ 335742 h 671484"/>
                <a:gd name="connsiteX3" fmla="*/ 6741587 w 7077329"/>
                <a:gd name="connsiteY3" fmla="*/ 671484 h 671484"/>
                <a:gd name="connsiteX4" fmla="*/ 0 w 7077329"/>
                <a:gd name="connsiteY4" fmla="*/ 671484 h 671484"/>
                <a:gd name="connsiteX5" fmla="*/ 0 w 7077329"/>
                <a:gd name="connsiteY5" fmla="*/ 0 h 67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7329" h="671484">
                  <a:moveTo>
                    <a:pt x="7077329" y="671483"/>
                  </a:moveTo>
                  <a:lnTo>
                    <a:pt x="335742" y="671483"/>
                  </a:lnTo>
                  <a:lnTo>
                    <a:pt x="0" y="335742"/>
                  </a:lnTo>
                  <a:lnTo>
                    <a:pt x="335742" y="1"/>
                  </a:lnTo>
                  <a:lnTo>
                    <a:pt x="7077329" y="1"/>
                  </a:lnTo>
                  <a:lnTo>
                    <a:pt x="7077329" y="671483"/>
                  </a:lnTo>
                  <a:close/>
                </a:path>
              </a:pathLst>
            </a:custGeom>
            <a:ln>
              <a:solidFill>
                <a:schemeClr val="accent3"/>
              </a:solidFill>
            </a:ln>
            <a:scene3d>
              <a:camera prst="orthographicFront"/>
              <a:lightRig rig="threePt" dir="t"/>
            </a:scene3d>
            <a:sp3d>
              <a:bevelT/>
            </a:sp3d>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63977" tIns="72391" rIns="135128" bIns="72391" numCol="1" spcCol="1270" anchor="ctr" anchorCtr="0">
              <a:noAutofit/>
            </a:bodyPr>
            <a:lstStyle/>
            <a:p>
              <a:pPr lvl="0" algn="ctr" defTabSz="844550" rtl="0">
                <a:lnSpc>
                  <a:spcPct val="90000"/>
                </a:lnSpc>
                <a:spcBef>
                  <a:spcPct val="0"/>
                </a:spcBef>
                <a:spcAft>
                  <a:spcPct val="35000"/>
                </a:spcAft>
              </a:pPr>
              <a:r>
                <a:rPr lang="en-US" sz="1900" kern="1200" dirty="0" smtClean="0">
                  <a:solidFill>
                    <a:schemeClr val="tx1"/>
                  </a:solidFill>
                </a:rPr>
                <a:t>Country Representative in the process of arranging meetings with Newmont, Nestle, </a:t>
              </a:r>
              <a:r>
                <a:rPr lang="en-US" sz="1900" kern="1200" dirty="0" err="1" smtClean="0">
                  <a:solidFill>
                    <a:schemeClr val="tx1"/>
                  </a:solidFill>
                </a:rPr>
                <a:t>Wienco</a:t>
              </a:r>
              <a:r>
                <a:rPr lang="en-US" sz="1900" kern="1200" dirty="0" smtClean="0">
                  <a:solidFill>
                    <a:schemeClr val="tx1"/>
                  </a:solidFill>
                </a:rPr>
                <a:t>, and Exxon Mobil</a:t>
              </a:r>
              <a:endParaRPr lang="en-US" sz="1900" kern="1200" dirty="0">
                <a:solidFill>
                  <a:schemeClr val="tx1"/>
                </a:solidFill>
              </a:endParaRPr>
            </a:p>
          </p:txBody>
        </p:sp>
        <p:sp>
          <p:nvSpPr>
            <p:cNvPr id="9" name="Freeform 8"/>
            <p:cNvSpPr/>
            <p:nvPr/>
          </p:nvSpPr>
          <p:spPr>
            <a:xfrm rot="21600000">
              <a:off x="1201206" y="2234419"/>
              <a:ext cx="7077329" cy="671486"/>
            </a:xfrm>
            <a:custGeom>
              <a:avLst/>
              <a:gdLst>
                <a:gd name="connsiteX0" fmla="*/ 0 w 7077329"/>
                <a:gd name="connsiteY0" fmla="*/ 0 h 671484"/>
                <a:gd name="connsiteX1" fmla="*/ 6741587 w 7077329"/>
                <a:gd name="connsiteY1" fmla="*/ 0 h 671484"/>
                <a:gd name="connsiteX2" fmla="*/ 7077329 w 7077329"/>
                <a:gd name="connsiteY2" fmla="*/ 335742 h 671484"/>
                <a:gd name="connsiteX3" fmla="*/ 6741587 w 7077329"/>
                <a:gd name="connsiteY3" fmla="*/ 671484 h 671484"/>
                <a:gd name="connsiteX4" fmla="*/ 0 w 7077329"/>
                <a:gd name="connsiteY4" fmla="*/ 671484 h 671484"/>
                <a:gd name="connsiteX5" fmla="*/ 0 w 7077329"/>
                <a:gd name="connsiteY5" fmla="*/ 0 h 67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7329" h="671484">
                  <a:moveTo>
                    <a:pt x="7077329" y="671483"/>
                  </a:moveTo>
                  <a:lnTo>
                    <a:pt x="335742" y="671483"/>
                  </a:lnTo>
                  <a:lnTo>
                    <a:pt x="0" y="335742"/>
                  </a:lnTo>
                  <a:lnTo>
                    <a:pt x="335742" y="1"/>
                  </a:lnTo>
                  <a:lnTo>
                    <a:pt x="7077329" y="1"/>
                  </a:lnTo>
                  <a:lnTo>
                    <a:pt x="7077329" y="671483"/>
                  </a:lnTo>
                  <a:close/>
                </a:path>
              </a:pathLst>
            </a:custGeom>
            <a:ln>
              <a:solidFill>
                <a:srgbClr val="9BBB59"/>
              </a:solidFill>
            </a:ln>
            <a:scene3d>
              <a:camera prst="orthographicFront"/>
              <a:lightRig rig="threePt" dir="t"/>
            </a:scene3d>
            <a:sp3d>
              <a:bevelT/>
            </a:sp3d>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63977" tIns="72391" rIns="135128" bIns="72391" numCol="1" spcCol="1270" anchor="ctr" anchorCtr="0">
              <a:noAutofit/>
            </a:bodyPr>
            <a:lstStyle/>
            <a:p>
              <a:pPr lvl="0" algn="ctr" defTabSz="844550" rtl="0">
                <a:lnSpc>
                  <a:spcPct val="90000"/>
                </a:lnSpc>
                <a:spcBef>
                  <a:spcPct val="0"/>
                </a:spcBef>
                <a:spcAft>
                  <a:spcPct val="35000"/>
                </a:spcAft>
              </a:pPr>
              <a:r>
                <a:rPr lang="en-US" sz="1900" kern="1200" dirty="0" smtClean="0">
                  <a:solidFill>
                    <a:srgbClr val="000000"/>
                  </a:solidFill>
                </a:rPr>
                <a:t>Business Development Specialist and Fellow developing value proposition presentation for company meetings</a:t>
              </a:r>
              <a:endParaRPr lang="en-US" sz="1900" kern="1200" dirty="0">
                <a:solidFill>
                  <a:srgbClr val="000000"/>
                </a:solidFill>
              </a:endParaRPr>
            </a:p>
          </p:txBody>
        </p:sp>
        <p:sp>
          <p:nvSpPr>
            <p:cNvPr id="12" name="Freeform 11"/>
            <p:cNvSpPr/>
            <p:nvPr/>
          </p:nvSpPr>
          <p:spPr>
            <a:xfrm rot="21600000">
              <a:off x="1201206" y="3073776"/>
              <a:ext cx="7077329" cy="671485"/>
            </a:xfrm>
            <a:custGeom>
              <a:avLst/>
              <a:gdLst>
                <a:gd name="connsiteX0" fmla="*/ 0 w 7077329"/>
                <a:gd name="connsiteY0" fmla="*/ 0 h 671484"/>
                <a:gd name="connsiteX1" fmla="*/ 6741587 w 7077329"/>
                <a:gd name="connsiteY1" fmla="*/ 0 h 671484"/>
                <a:gd name="connsiteX2" fmla="*/ 7077329 w 7077329"/>
                <a:gd name="connsiteY2" fmla="*/ 335742 h 671484"/>
                <a:gd name="connsiteX3" fmla="*/ 6741587 w 7077329"/>
                <a:gd name="connsiteY3" fmla="*/ 671484 h 671484"/>
                <a:gd name="connsiteX4" fmla="*/ 0 w 7077329"/>
                <a:gd name="connsiteY4" fmla="*/ 671484 h 671484"/>
                <a:gd name="connsiteX5" fmla="*/ 0 w 7077329"/>
                <a:gd name="connsiteY5" fmla="*/ 0 h 67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77329" h="671484">
                  <a:moveTo>
                    <a:pt x="7077329" y="671483"/>
                  </a:moveTo>
                  <a:lnTo>
                    <a:pt x="335742" y="671483"/>
                  </a:lnTo>
                  <a:lnTo>
                    <a:pt x="0" y="335742"/>
                  </a:lnTo>
                  <a:lnTo>
                    <a:pt x="335742" y="1"/>
                  </a:lnTo>
                  <a:lnTo>
                    <a:pt x="7077329" y="1"/>
                  </a:lnTo>
                  <a:lnTo>
                    <a:pt x="7077329" y="671483"/>
                  </a:lnTo>
                  <a:close/>
                </a:path>
              </a:pathLst>
            </a:custGeom>
            <a:ln>
              <a:solidFill>
                <a:srgbClr val="9BBB59"/>
              </a:solidFill>
            </a:ln>
            <a:scene3d>
              <a:camera prst="orthographicFront"/>
              <a:lightRig rig="threePt" dir="t"/>
            </a:scene3d>
            <a:sp3d>
              <a:bevelT/>
            </a:sp3d>
          </p:spPr>
          <p:style>
            <a:lnRef idx="2">
              <a:scrgbClr r="0" g="0" b="0"/>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63977" tIns="72390" rIns="135128" bIns="72391" numCol="1" spcCol="1270" anchor="ctr" anchorCtr="0">
              <a:noAutofit/>
            </a:bodyPr>
            <a:lstStyle/>
            <a:p>
              <a:pPr lvl="0" algn="ctr" defTabSz="844550" rtl="0">
                <a:lnSpc>
                  <a:spcPct val="90000"/>
                </a:lnSpc>
                <a:spcBef>
                  <a:spcPct val="0"/>
                </a:spcBef>
                <a:spcAft>
                  <a:spcPct val="35000"/>
                </a:spcAft>
              </a:pPr>
              <a:r>
                <a:rPr lang="en-US" sz="1900" kern="1200" dirty="0" smtClean="0">
                  <a:solidFill>
                    <a:srgbClr val="000000"/>
                  </a:solidFill>
                </a:rPr>
                <a:t>Country Representative adding CSE to the agenda for Ghanaian conference of bishops meeting in early May</a:t>
              </a:r>
              <a:endParaRPr lang="en-US" sz="1900" kern="1200" dirty="0">
                <a:solidFill>
                  <a:srgbClr val="000000"/>
                </a:solidFill>
              </a:endParaRPr>
            </a:p>
          </p:txBody>
        </p:sp>
      </p:grpSp>
      <p:sp>
        <p:nvSpPr>
          <p:cNvPr id="4" name="Oval 3"/>
          <p:cNvSpPr/>
          <p:nvPr/>
        </p:nvSpPr>
        <p:spPr>
          <a:xfrm>
            <a:off x="3657164" y="429519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5562164" y="429519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a:stCxn id="4" idx="6"/>
            <a:endCxn id="6" idx="2"/>
          </p:cNvCxnSpPr>
          <p:nvPr/>
        </p:nvCxnSpPr>
        <p:spPr>
          <a:xfrm>
            <a:off x="3885764" y="4409490"/>
            <a:ext cx="1676400" cy="0"/>
          </a:xfrm>
          <a:prstGeom prst="line">
            <a:avLst/>
          </a:prstGeom>
          <a:ln w="31750"/>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p:cNvCxnSpPr/>
          <p:nvPr/>
        </p:nvCxnSpPr>
        <p:spPr>
          <a:xfrm flipV="1">
            <a:off x="5801712" y="3990390"/>
            <a:ext cx="1524000" cy="419100"/>
          </a:xfrm>
          <a:prstGeom prst="straightConnector1">
            <a:avLst/>
          </a:prstGeom>
          <a:ln w="31750">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p:cNvCxnSpPr/>
          <p:nvPr/>
        </p:nvCxnSpPr>
        <p:spPr>
          <a:xfrm>
            <a:off x="1980764" y="4409490"/>
            <a:ext cx="1676400" cy="0"/>
          </a:xfrm>
          <a:prstGeom prst="line">
            <a:avLst/>
          </a:prstGeom>
          <a:ln w="31750"/>
        </p:spPr>
        <p:style>
          <a:lnRef idx="2">
            <a:schemeClr val="accent1">
              <a:shade val="50000"/>
            </a:schemeClr>
          </a:lnRef>
          <a:fillRef idx="1">
            <a:schemeClr val="accent1"/>
          </a:fillRef>
          <a:effectRef idx="0">
            <a:schemeClr val="accent1"/>
          </a:effectRef>
          <a:fontRef idx="minor">
            <a:schemeClr val="lt1"/>
          </a:fontRef>
        </p:style>
      </p:cxnSp>
      <p:sp>
        <p:nvSpPr>
          <p:cNvPr id="16" name="Oval 15"/>
          <p:cNvSpPr/>
          <p:nvPr/>
        </p:nvSpPr>
        <p:spPr>
          <a:xfrm>
            <a:off x="1752164" y="429519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1218764" y="4523790"/>
            <a:ext cx="1295400" cy="381000"/>
          </a:xfrm>
          <a:prstGeom prst="rect">
            <a:avLst/>
          </a:prstGeom>
          <a:noFill/>
        </p:spPr>
        <p:txBody>
          <a:bodyPr wrap="square" rtlCol="0">
            <a:spAutoFit/>
          </a:bodyPr>
          <a:lstStyle/>
          <a:p>
            <a:pPr algn="ctr"/>
            <a:r>
              <a:rPr lang="en-US" i="1" dirty="0" smtClean="0"/>
              <a:t>Prepare</a:t>
            </a:r>
            <a:endParaRPr lang="en-US" i="1" dirty="0"/>
          </a:p>
        </p:txBody>
      </p:sp>
      <p:sp>
        <p:nvSpPr>
          <p:cNvPr id="19" name="TextBox 18"/>
          <p:cNvSpPr txBox="1"/>
          <p:nvPr/>
        </p:nvSpPr>
        <p:spPr>
          <a:xfrm>
            <a:off x="5028764" y="4523790"/>
            <a:ext cx="1295400" cy="381000"/>
          </a:xfrm>
          <a:prstGeom prst="rect">
            <a:avLst/>
          </a:prstGeom>
          <a:noFill/>
        </p:spPr>
        <p:txBody>
          <a:bodyPr wrap="square" rtlCol="0">
            <a:spAutoFit/>
          </a:bodyPr>
          <a:lstStyle/>
          <a:p>
            <a:pPr algn="ctr"/>
            <a:r>
              <a:rPr lang="en-US" i="1" dirty="0" smtClean="0"/>
              <a:t>Engage</a:t>
            </a:r>
            <a:endParaRPr lang="en-US" i="1" dirty="0"/>
          </a:p>
        </p:txBody>
      </p:sp>
      <p:sp>
        <p:nvSpPr>
          <p:cNvPr id="20" name="TextBox 19"/>
          <p:cNvSpPr txBox="1"/>
          <p:nvPr/>
        </p:nvSpPr>
        <p:spPr>
          <a:xfrm>
            <a:off x="3128844" y="4523790"/>
            <a:ext cx="1295400" cy="381000"/>
          </a:xfrm>
          <a:prstGeom prst="rect">
            <a:avLst/>
          </a:prstGeom>
          <a:noFill/>
        </p:spPr>
        <p:txBody>
          <a:bodyPr wrap="square" rtlCol="0">
            <a:spAutoFit/>
          </a:bodyPr>
          <a:lstStyle/>
          <a:p>
            <a:pPr algn="ctr"/>
            <a:r>
              <a:rPr lang="en-US" i="1" dirty="0" smtClean="0"/>
              <a:t>Negotiate</a:t>
            </a:r>
            <a:endParaRPr lang="en-US" i="1" dirty="0"/>
          </a:p>
        </p:txBody>
      </p:sp>
      <p:sp>
        <p:nvSpPr>
          <p:cNvPr id="22" name="Oval 21"/>
          <p:cNvSpPr/>
          <p:nvPr/>
        </p:nvSpPr>
        <p:spPr>
          <a:xfrm>
            <a:off x="681277" y="1399210"/>
            <a:ext cx="671484" cy="671484"/>
          </a:xfrm>
          <a:prstGeom prst="ellipse">
            <a:avLst/>
          </a:prstGeom>
          <a:scene3d>
            <a:camera prst="orthographicFront"/>
            <a:lightRig rig="threePt" dir="t"/>
          </a:scene3d>
          <a:sp3d>
            <a:bevelT/>
          </a:sp3d>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nchorCtr="0"/>
          <a:lstStyle/>
          <a:p>
            <a:pPr algn="ctr"/>
            <a:r>
              <a:rPr lang="en-US" sz="2800" b="1" dirty="0" smtClean="0">
                <a:solidFill>
                  <a:srgbClr val="000000"/>
                </a:solidFill>
              </a:rPr>
              <a:t>1</a:t>
            </a:r>
            <a:endParaRPr lang="en-US" b="1" dirty="0">
              <a:solidFill>
                <a:srgbClr val="000000"/>
              </a:solidFill>
            </a:endParaRPr>
          </a:p>
        </p:txBody>
      </p:sp>
      <p:sp>
        <p:nvSpPr>
          <p:cNvPr id="23" name="Oval 22"/>
          <p:cNvSpPr/>
          <p:nvPr/>
        </p:nvSpPr>
        <p:spPr>
          <a:xfrm>
            <a:off x="670329" y="2229582"/>
            <a:ext cx="671484" cy="671484"/>
          </a:xfrm>
          <a:prstGeom prst="ellipse">
            <a:avLst/>
          </a:prstGeom>
          <a:scene3d>
            <a:camera prst="orthographicFront"/>
            <a:lightRig rig="threePt" dir="t"/>
          </a:scene3d>
          <a:sp3d>
            <a:bevelT/>
          </a:sp3d>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nchorCtr="0"/>
          <a:lstStyle/>
          <a:p>
            <a:pPr algn="ctr"/>
            <a:r>
              <a:rPr lang="en-US" sz="2800" b="1" dirty="0">
                <a:solidFill>
                  <a:srgbClr val="000000"/>
                </a:solidFill>
              </a:rPr>
              <a:t>2</a:t>
            </a:r>
            <a:endParaRPr lang="en-US" b="1" dirty="0">
              <a:solidFill>
                <a:srgbClr val="000000"/>
              </a:solidFill>
            </a:endParaRPr>
          </a:p>
        </p:txBody>
      </p:sp>
      <p:sp>
        <p:nvSpPr>
          <p:cNvPr id="24" name="Oval 23"/>
          <p:cNvSpPr/>
          <p:nvPr/>
        </p:nvSpPr>
        <p:spPr>
          <a:xfrm>
            <a:off x="682691" y="3074063"/>
            <a:ext cx="671484" cy="671484"/>
          </a:xfrm>
          <a:prstGeom prst="ellipse">
            <a:avLst/>
          </a:prstGeom>
          <a:scene3d>
            <a:camera prst="orthographicFront"/>
            <a:lightRig rig="threePt" dir="t"/>
          </a:scene3d>
          <a:sp3d>
            <a:bevelT/>
          </a:sp3d>
        </p:spPr>
        <p:style>
          <a:lnRef idx="2">
            <a:schemeClr val="lt1">
              <a:hueOff val="0"/>
              <a:satOff val="0"/>
              <a:lumOff val="0"/>
              <a:alphaOff val="0"/>
            </a:schemeClr>
          </a:lnRef>
          <a:fillRef idx="1">
            <a:schemeClr val="accent3">
              <a:tint val="50000"/>
              <a:hueOff val="0"/>
              <a:satOff val="0"/>
              <a:lumOff val="0"/>
              <a:alphaOff val="0"/>
            </a:schemeClr>
          </a:fillRef>
          <a:effectRef idx="0">
            <a:schemeClr val="accent3">
              <a:tint val="50000"/>
              <a:hueOff val="0"/>
              <a:satOff val="0"/>
              <a:lumOff val="0"/>
              <a:alphaOff val="0"/>
            </a:schemeClr>
          </a:effectRef>
          <a:fontRef idx="minor">
            <a:schemeClr val="lt1">
              <a:hueOff val="0"/>
              <a:satOff val="0"/>
              <a:lumOff val="0"/>
              <a:alphaOff val="0"/>
            </a:schemeClr>
          </a:fontRef>
        </p:style>
        <p:txBody>
          <a:bodyPr anchor="ctr" anchorCtr="0"/>
          <a:lstStyle/>
          <a:p>
            <a:pPr algn="ctr"/>
            <a:r>
              <a:rPr lang="en-US" sz="2800" b="1" dirty="0">
                <a:solidFill>
                  <a:srgbClr val="000000"/>
                </a:solidFill>
              </a:rPr>
              <a:t>3</a:t>
            </a:r>
            <a:endParaRPr lang="en-US" b="1" dirty="0">
              <a:solidFill>
                <a:srgbClr val="000000"/>
              </a:solidFill>
            </a:endParaRPr>
          </a:p>
        </p:txBody>
      </p:sp>
    </p:spTree>
    <p:extLst>
      <p:ext uri="{BB962C8B-B14F-4D97-AF65-F5344CB8AC3E}">
        <p14:creationId xmlns:p14="http://schemas.microsoft.com/office/powerpoint/2010/main" val="311350189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828807"/>
            <a:ext cx="7772400" cy="914399"/>
          </a:xfrm>
        </p:spPr>
        <p:txBody>
          <a:bodyPr/>
          <a:lstStyle/>
          <a:p>
            <a:r>
              <a:rPr lang="en-US" dirty="0" smtClean="0"/>
              <a:t>Health System Strengthening</a:t>
            </a:r>
            <a:endParaRPr lang="en-US" dirty="0"/>
          </a:p>
        </p:txBody>
      </p:sp>
      <p:sp>
        <p:nvSpPr>
          <p:cNvPr id="4" name="Subtitle 3"/>
          <p:cNvSpPr>
            <a:spLocks noGrp="1"/>
          </p:cNvSpPr>
          <p:nvPr>
            <p:ph type="subTitle" idx="1"/>
          </p:nvPr>
        </p:nvSpPr>
        <p:spPr/>
        <p:txBody>
          <a:bodyPr/>
          <a:lstStyle/>
          <a:p>
            <a:r>
              <a:rPr lang="en-US" dirty="0" smtClean="0"/>
              <a:t>Cambodia</a:t>
            </a:r>
            <a:endParaRPr lang="en-US" dirty="0"/>
          </a:p>
        </p:txBody>
      </p:sp>
    </p:spTree>
    <p:extLst>
      <p:ext uri="{BB962C8B-B14F-4D97-AF65-F5344CB8AC3E}">
        <p14:creationId xmlns:p14="http://schemas.microsoft.com/office/powerpoint/2010/main" val="102534649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7"/>
            <a:ext cx="7772400" cy="914399"/>
          </a:xfrm>
        </p:spPr>
        <p:txBody>
          <a:bodyPr/>
          <a:lstStyle/>
          <a:p>
            <a:r>
              <a:rPr lang="en-US" dirty="0" smtClean="0"/>
              <a:t>Health Center Underutilization</a:t>
            </a:r>
            <a:endParaRPr lang="en-US" dirty="0"/>
          </a:p>
        </p:txBody>
      </p:sp>
      <p:pic>
        <p:nvPicPr>
          <p:cNvPr id="5" name="Picture 3" descr="C:\Users\Lisa\Desktop\Emily CRAP\IMG_627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947742" y="1452563"/>
            <a:ext cx="3514726" cy="312420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1257306"/>
            <a:ext cx="3403600" cy="3514727"/>
          </a:xfrm>
          <a:prstGeom prst="rect">
            <a:avLst/>
          </a:prstGeom>
        </p:spPr>
      </p:pic>
    </p:spTree>
    <p:extLst>
      <p:ext uri="{BB962C8B-B14F-4D97-AF65-F5344CB8AC3E}">
        <p14:creationId xmlns:p14="http://schemas.microsoft.com/office/powerpoint/2010/main" val="19859838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2956</TotalTime>
  <Words>3542</Words>
  <Application>Microsoft Macintosh PowerPoint</Application>
  <PresentationFormat>On-screen Show (16:9)</PresentationFormat>
  <Paragraphs>321</Paragraphs>
  <Slides>33</Slides>
  <Notes>20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Braden’s Intro Slide(s)</vt:lpstr>
      <vt:lpstr>PowerPoint Presentation</vt:lpstr>
      <vt:lpstr>Corporate Sector Engagement: The Race is On</vt:lpstr>
      <vt:lpstr>CRS’s Unique Advantages</vt:lpstr>
      <vt:lpstr>Corporate Sector Engagement Possibilities</vt:lpstr>
      <vt:lpstr>Aligning CRS with Business</vt:lpstr>
      <vt:lpstr>CRS Ghana: Agreed Upon Next Steps</vt:lpstr>
      <vt:lpstr>Health System Strengthening</vt:lpstr>
      <vt:lpstr>Health Center Underutilization</vt:lpstr>
      <vt:lpstr>PowerPoint Presentation</vt:lpstr>
      <vt:lpstr>Strategic peacebuilding</vt:lpstr>
      <vt:lpstr>Nutrition Programming  (add big background pic of food) Rwanda, Cambodia, Guatemala</vt:lpstr>
      <vt:lpstr>Rate of Malnutrition in Rwanda, Cambodia and Guatemala</vt:lpstr>
      <vt:lpstr>Building Blocks to Improve Nutrition</vt:lpstr>
      <vt:lpstr>Rwanda</vt:lpstr>
      <vt:lpstr>PowerPoint Presentation</vt:lpstr>
      <vt:lpstr>Training:  A game of Broken Telephone</vt:lpstr>
      <vt:lpstr>Curriculum Gaps</vt:lpstr>
      <vt:lpstr>CRS Opportunity #1</vt:lpstr>
      <vt:lpstr>CRS Opportunity #2</vt:lpstr>
      <vt:lpstr>Cambodia</vt:lpstr>
      <vt:lpstr>PowerPoint Presentation</vt:lpstr>
      <vt:lpstr>Insights that show that Action lacks  </vt:lpstr>
      <vt:lpstr>PowerPoint Presentation</vt:lpstr>
      <vt:lpstr>Aligning Programming by Core Values</vt:lpstr>
      <vt:lpstr>Guatemala</vt:lpstr>
      <vt:lpstr>PowerPoint Presentation</vt:lpstr>
      <vt:lpstr>Atol, Tortillas, and Beans</vt:lpstr>
      <vt:lpstr>PowerPoint Presentation</vt:lpstr>
      <vt:lpstr>Amaranth: A Win-Win Solution</vt:lpstr>
      <vt:lpstr>PowerPoint Presentation</vt:lpstr>
      <vt:lpstr>Key Learnings </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Original Problem Statement</dc:title>
  <dc:creator>Katie Rossi</dc:creator>
  <cp:lastModifiedBy>David Paul</cp:lastModifiedBy>
  <cp:revision>145</cp:revision>
  <cp:lastPrinted>2014-04-01T17:26:45Z</cp:lastPrinted>
  <dcterms:created xsi:type="dcterms:W3CDTF">2014-04-15T17:59:06Z</dcterms:created>
  <dcterms:modified xsi:type="dcterms:W3CDTF">2014-04-16T00:26:10Z</dcterms:modified>
</cp:coreProperties>
</file>